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74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64" r:id="rId11"/>
    <p:sldId id="275" r:id="rId12"/>
    <p:sldId id="270" r:id="rId13"/>
    <p:sldId id="265" r:id="rId14"/>
    <p:sldId id="266" r:id="rId15"/>
    <p:sldId id="277" r:id="rId16"/>
    <p:sldId id="267" r:id="rId17"/>
    <p:sldId id="268" r:id="rId18"/>
    <p:sldId id="279" r:id="rId19"/>
    <p:sldId id="280" r:id="rId20"/>
    <p:sldId id="269" r:id="rId21"/>
    <p:sldId id="271" r:id="rId22"/>
    <p:sldId id="272" r:id="rId23"/>
    <p:sldId id="281" r:id="rId24"/>
    <p:sldId id="282" r:id="rId25"/>
    <p:sldId id="283" r:id="rId26"/>
    <p:sldId id="273" r:id="rId27"/>
    <p:sldId id="278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02" autoAdjust="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C1E6B3-EEB1-44BF-BD21-13CBED37E796}" type="doc">
      <dgm:prSet loTypeId="urn:microsoft.com/office/officeart/2005/8/layout/vProcess5" loCatId="process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FF90C1F6-8E2C-4F45-859F-2BFBA37F66F8}">
      <dgm:prSet phldrT="[Texte]"/>
      <dgm:spPr/>
      <dgm:t>
        <a:bodyPr/>
        <a:lstStyle/>
        <a:p>
          <a:r>
            <a:rPr lang="fr-FR" dirty="0" smtClean="0"/>
            <a:t>I. Introduction (objectif du travail)</a:t>
          </a:r>
          <a:endParaRPr lang="fr-FR" dirty="0"/>
        </a:p>
      </dgm:t>
    </dgm:pt>
    <dgm:pt modelId="{1D260B77-B77D-4C03-9AE9-D22EDCCFD825}" type="parTrans" cxnId="{53F142F6-4EAB-47E6-81AC-6E4BCC6F1F38}">
      <dgm:prSet/>
      <dgm:spPr/>
      <dgm:t>
        <a:bodyPr/>
        <a:lstStyle/>
        <a:p>
          <a:endParaRPr lang="fr-FR"/>
        </a:p>
      </dgm:t>
    </dgm:pt>
    <dgm:pt modelId="{9D73F71A-2DA7-45E9-A750-B03242282ACD}" type="sibTrans" cxnId="{53F142F6-4EAB-47E6-81AC-6E4BCC6F1F38}">
      <dgm:prSet/>
      <dgm:spPr/>
      <dgm:t>
        <a:bodyPr/>
        <a:lstStyle/>
        <a:p>
          <a:endParaRPr lang="fr-FR"/>
        </a:p>
      </dgm:t>
    </dgm:pt>
    <dgm:pt modelId="{A0770F4A-32A2-4899-9578-2007B9E6B4E3}">
      <dgm:prSet phldrT="[Texte]"/>
      <dgm:spPr/>
      <dgm:t>
        <a:bodyPr/>
        <a:lstStyle/>
        <a:p>
          <a:r>
            <a:rPr lang="fr-FR" dirty="0" smtClean="0"/>
            <a:t>II. Analyse </a:t>
          </a:r>
          <a:r>
            <a:rPr lang="fr-FR" dirty="0" smtClean="0"/>
            <a:t>des degré de liberté d’un procédé</a:t>
          </a:r>
          <a:endParaRPr lang="fr-FR" dirty="0"/>
        </a:p>
      </dgm:t>
    </dgm:pt>
    <dgm:pt modelId="{EB5E00A8-C4DD-4A94-A616-8A8B96315F4F}" type="parTrans" cxnId="{CC90336A-953F-49EA-AF39-20C8E9B97B43}">
      <dgm:prSet/>
      <dgm:spPr/>
      <dgm:t>
        <a:bodyPr/>
        <a:lstStyle/>
        <a:p>
          <a:endParaRPr lang="fr-FR"/>
        </a:p>
      </dgm:t>
    </dgm:pt>
    <dgm:pt modelId="{A2A36B4D-AAC4-4370-B6C0-86ECC1C48C56}" type="sibTrans" cxnId="{CC90336A-953F-49EA-AF39-20C8E9B97B43}">
      <dgm:prSet/>
      <dgm:spPr/>
      <dgm:t>
        <a:bodyPr/>
        <a:lstStyle/>
        <a:p>
          <a:endParaRPr lang="fr-FR"/>
        </a:p>
      </dgm:t>
    </dgm:pt>
    <dgm:pt modelId="{A7EEF366-B268-4CC5-B199-C5E79210BB3A}">
      <dgm:prSet phldrT="[Texte]"/>
      <dgm:spPr/>
      <dgm:t>
        <a:bodyPr/>
        <a:lstStyle/>
        <a:p>
          <a:r>
            <a:rPr lang="fr-FR" dirty="0" smtClean="0"/>
            <a:t>III. Application </a:t>
          </a:r>
          <a:r>
            <a:rPr lang="fr-FR" dirty="0" smtClean="0"/>
            <a:t>à un procédé de séparation par réaction chimique (RDC)</a:t>
          </a:r>
        </a:p>
      </dgm:t>
    </dgm:pt>
    <dgm:pt modelId="{9DB32E99-5B9F-459C-8F9E-337B904E2992}" type="parTrans" cxnId="{3D0F2B44-2610-46A8-BEF2-8D98A0E491D0}">
      <dgm:prSet/>
      <dgm:spPr/>
      <dgm:t>
        <a:bodyPr/>
        <a:lstStyle/>
        <a:p>
          <a:endParaRPr lang="fr-FR"/>
        </a:p>
      </dgm:t>
    </dgm:pt>
    <dgm:pt modelId="{D44D095E-DEEB-4E13-9BBA-0E70AB03121F}" type="sibTrans" cxnId="{3D0F2B44-2610-46A8-BEF2-8D98A0E491D0}">
      <dgm:prSet/>
      <dgm:spPr/>
      <dgm:t>
        <a:bodyPr/>
        <a:lstStyle/>
        <a:p>
          <a:endParaRPr lang="fr-FR"/>
        </a:p>
      </dgm:t>
    </dgm:pt>
    <dgm:pt modelId="{7E3584C4-C6AC-4AED-82AB-410EC864BFF7}">
      <dgm:prSet phldrT="[Texte]"/>
      <dgm:spPr/>
      <dgm:t>
        <a:bodyPr/>
        <a:lstStyle/>
        <a:p>
          <a:r>
            <a:rPr lang="fr-FR" dirty="0" smtClean="0"/>
            <a:t>IV. Conclusion</a:t>
          </a:r>
          <a:endParaRPr lang="fr-FR" dirty="0" smtClean="0"/>
        </a:p>
      </dgm:t>
    </dgm:pt>
    <dgm:pt modelId="{8D0A5F07-65FD-4D71-B565-1C8C8F5CFB4F}" type="parTrans" cxnId="{8BDCD6C6-B8B9-427F-B1C2-FC8DCC11172D}">
      <dgm:prSet/>
      <dgm:spPr/>
      <dgm:t>
        <a:bodyPr/>
        <a:lstStyle/>
        <a:p>
          <a:endParaRPr lang="fr-FR"/>
        </a:p>
      </dgm:t>
    </dgm:pt>
    <dgm:pt modelId="{23130A48-BFF5-4979-B780-6D7F51952DE9}" type="sibTrans" cxnId="{8BDCD6C6-B8B9-427F-B1C2-FC8DCC11172D}">
      <dgm:prSet/>
      <dgm:spPr/>
      <dgm:t>
        <a:bodyPr/>
        <a:lstStyle/>
        <a:p>
          <a:endParaRPr lang="fr-FR"/>
        </a:p>
      </dgm:t>
    </dgm:pt>
    <dgm:pt modelId="{931704AF-F7AA-4CD3-A7B4-90E119DB19EE}">
      <dgm:prSet phldrT="[Texte]" custT="1"/>
      <dgm:spPr/>
      <dgm:t>
        <a:bodyPr/>
        <a:lstStyle/>
        <a:p>
          <a:r>
            <a:rPr lang="fr-FR" sz="4400" dirty="0" smtClean="0"/>
            <a:t>Plan</a:t>
          </a:r>
          <a:endParaRPr lang="fr-FR" sz="4400" dirty="0"/>
        </a:p>
      </dgm:t>
    </dgm:pt>
    <dgm:pt modelId="{C7FE7BAB-CDC7-4D00-BE74-C24F4FDB3800}" type="parTrans" cxnId="{CCCF9B0B-9E23-4657-B64E-236A6B7BCDE9}">
      <dgm:prSet/>
      <dgm:spPr/>
      <dgm:t>
        <a:bodyPr/>
        <a:lstStyle/>
        <a:p>
          <a:endParaRPr lang="fr-FR"/>
        </a:p>
      </dgm:t>
    </dgm:pt>
    <dgm:pt modelId="{3D654385-E924-4B51-AE40-6F155E467C34}" type="sibTrans" cxnId="{CCCF9B0B-9E23-4657-B64E-236A6B7BCDE9}">
      <dgm:prSet/>
      <dgm:spPr/>
      <dgm:t>
        <a:bodyPr/>
        <a:lstStyle/>
        <a:p>
          <a:endParaRPr lang="fr-FR"/>
        </a:p>
      </dgm:t>
    </dgm:pt>
    <dgm:pt modelId="{AB3106E0-3A4F-4DA6-B3DA-B39E59141390}" type="pres">
      <dgm:prSet presAssocID="{0DC1E6B3-EEB1-44BF-BD21-13CBED37E79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D29E510-BF3E-4F14-B4EF-BB150E401AD2}" type="pres">
      <dgm:prSet presAssocID="{0DC1E6B3-EEB1-44BF-BD21-13CBED37E796}" presName="dummyMaxCanvas" presStyleCnt="0">
        <dgm:presLayoutVars/>
      </dgm:prSet>
      <dgm:spPr/>
    </dgm:pt>
    <dgm:pt modelId="{194A49D4-36A0-4503-B6DB-98C610B6AF5F}" type="pres">
      <dgm:prSet presAssocID="{0DC1E6B3-EEB1-44BF-BD21-13CBED37E79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E8B76B-C58C-42A7-B590-F34D812E70CF}" type="pres">
      <dgm:prSet presAssocID="{0DC1E6B3-EEB1-44BF-BD21-13CBED37E79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92A735-EF60-4882-81E6-87091811AF73}" type="pres">
      <dgm:prSet presAssocID="{0DC1E6B3-EEB1-44BF-BD21-13CBED37E79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0D7E2F-DC39-419C-AF35-FA2F7A4D158B}" type="pres">
      <dgm:prSet presAssocID="{0DC1E6B3-EEB1-44BF-BD21-13CBED37E79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6689B1-FE52-4484-B412-FC9663CDF5D4}" type="pres">
      <dgm:prSet presAssocID="{0DC1E6B3-EEB1-44BF-BD21-13CBED37E79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4A9AC9-8F5E-4610-A49D-FE522A1D9F34}" type="pres">
      <dgm:prSet presAssocID="{0DC1E6B3-EEB1-44BF-BD21-13CBED37E796}" presName="FiveConn_1-2" presStyleLbl="fgAccFollowNode1" presStyleIdx="0" presStyleCnt="4" custLinFactNeighborX="-3588" custLinFactNeighborY="-50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0AF05B-23C1-46B2-BA0C-1929B6E9DEA5}" type="pres">
      <dgm:prSet presAssocID="{0DC1E6B3-EEB1-44BF-BD21-13CBED37E79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D76293C-0F44-4F8A-B39E-C0060957DE41}" type="pres">
      <dgm:prSet presAssocID="{0DC1E6B3-EEB1-44BF-BD21-13CBED37E79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026983-5982-47CD-8C41-9101C007ACEA}" type="pres">
      <dgm:prSet presAssocID="{0DC1E6B3-EEB1-44BF-BD21-13CBED37E79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AE3C53-5E43-4497-8455-C3A1921222CE}" type="pres">
      <dgm:prSet presAssocID="{0DC1E6B3-EEB1-44BF-BD21-13CBED37E79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ED9248-8208-4494-BC99-DD56569A8EF9}" type="pres">
      <dgm:prSet presAssocID="{0DC1E6B3-EEB1-44BF-BD21-13CBED37E79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30E471-BF1D-4A64-AEFC-A983C7AF999D}" type="pres">
      <dgm:prSet presAssocID="{0DC1E6B3-EEB1-44BF-BD21-13CBED37E79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6D12A0-5EFC-4709-9720-4CC748C3A829}" type="pres">
      <dgm:prSet presAssocID="{0DC1E6B3-EEB1-44BF-BD21-13CBED37E79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5DB1A3-0A20-42EF-AAF2-94C4357F8AA1}" type="pres">
      <dgm:prSet presAssocID="{0DC1E6B3-EEB1-44BF-BD21-13CBED37E79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71288CC-F44A-4392-BC10-CC5180F3B1A2}" type="presOf" srcId="{A7EEF366-B268-4CC5-B199-C5E79210BB3A}" destId="{856D12A0-5EFC-4709-9720-4CC748C3A829}" srcOrd="1" destOrd="0" presId="urn:microsoft.com/office/officeart/2005/8/layout/vProcess5"/>
    <dgm:cxn modelId="{F241A244-3743-4690-B1CC-335694015775}" type="presOf" srcId="{0DC1E6B3-EEB1-44BF-BD21-13CBED37E796}" destId="{AB3106E0-3A4F-4DA6-B3DA-B39E59141390}" srcOrd="0" destOrd="0" presId="urn:microsoft.com/office/officeart/2005/8/layout/vProcess5"/>
    <dgm:cxn modelId="{845D6D84-9E22-4098-AA7A-F561CBC47C63}" type="presOf" srcId="{7E3584C4-C6AC-4AED-82AB-410EC864BFF7}" destId="{E06689B1-FE52-4484-B412-FC9663CDF5D4}" srcOrd="0" destOrd="0" presId="urn:microsoft.com/office/officeart/2005/8/layout/vProcess5"/>
    <dgm:cxn modelId="{7C769761-F25F-464E-B62B-E2D459491E56}" type="presOf" srcId="{A2A36B4D-AAC4-4370-B6C0-86ECC1C48C56}" destId="{DD76293C-0F44-4F8A-B39E-C0060957DE41}" srcOrd="0" destOrd="0" presId="urn:microsoft.com/office/officeart/2005/8/layout/vProcess5"/>
    <dgm:cxn modelId="{F6654C30-4BB4-4FAD-A83E-42BF08916240}" type="presOf" srcId="{3D654385-E924-4B51-AE40-6F155E467C34}" destId="{664A9AC9-8F5E-4610-A49D-FE522A1D9F34}" srcOrd="0" destOrd="0" presId="urn:microsoft.com/office/officeart/2005/8/layout/vProcess5"/>
    <dgm:cxn modelId="{8BDCD6C6-B8B9-427F-B1C2-FC8DCC11172D}" srcId="{0DC1E6B3-EEB1-44BF-BD21-13CBED37E796}" destId="{7E3584C4-C6AC-4AED-82AB-410EC864BFF7}" srcOrd="4" destOrd="0" parTransId="{8D0A5F07-65FD-4D71-B565-1C8C8F5CFB4F}" sibTransId="{23130A48-BFF5-4979-B780-6D7F51952DE9}"/>
    <dgm:cxn modelId="{F373075C-5D52-4EF5-AA98-CE290E2A41D2}" type="presOf" srcId="{A0770F4A-32A2-4899-9578-2007B9E6B4E3}" destId="{8730E471-BF1D-4A64-AEFC-A983C7AF999D}" srcOrd="1" destOrd="0" presId="urn:microsoft.com/office/officeart/2005/8/layout/vProcess5"/>
    <dgm:cxn modelId="{EF12F7F1-D41E-4EB1-BCFD-D33946521A9B}" type="presOf" srcId="{A0770F4A-32A2-4899-9578-2007B9E6B4E3}" destId="{E392A735-EF60-4882-81E6-87091811AF73}" srcOrd="0" destOrd="0" presId="urn:microsoft.com/office/officeart/2005/8/layout/vProcess5"/>
    <dgm:cxn modelId="{CCCF9B0B-9E23-4657-B64E-236A6B7BCDE9}" srcId="{0DC1E6B3-EEB1-44BF-BD21-13CBED37E796}" destId="{931704AF-F7AA-4CD3-A7B4-90E119DB19EE}" srcOrd="0" destOrd="0" parTransId="{C7FE7BAB-CDC7-4D00-BE74-C24F4FDB3800}" sibTransId="{3D654385-E924-4B51-AE40-6F155E467C34}"/>
    <dgm:cxn modelId="{4BC291D8-0A5E-4F08-A1D3-83185E124395}" type="presOf" srcId="{FF90C1F6-8E2C-4F45-859F-2BFBA37F66F8}" destId="{58E8B76B-C58C-42A7-B590-F34D812E70CF}" srcOrd="0" destOrd="0" presId="urn:microsoft.com/office/officeart/2005/8/layout/vProcess5"/>
    <dgm:cxn modelId="{72729222-592D-4330-8614-EC08307B84FF}" type="presOf" srcId="{7E3584C4-C6AC-4AED-82AB-410EC864BFF7}" destId="{B65DB1A3-0A20-42EF-AAF2-94C4357F8AA1}" srcOrd="1" destOrd="0" presId="urn:microsoft.com/office/officeart/2005/8/layout/vProcess5"/>
    <dgm:cxn modelId="{D2F71CFC-C482-4132-AE3B-ABED4B4D084C}" type="presOf" srcId="{A7EEF366-B268-4CC5-B199-C5E79210BB3A}" destId="{620D7E2F-DC39-419C-AF35-FA2F7A4D158B}" srcOrd="0" destOrd="0" presId="urn:microsoft.com/office/officeart/2005/8/layout/vProcess5"/>
    <dgm:cxn modelId="{CC90336A-953F-49EA-AF39-20C8E9B97B43}" srcId="{0DC1E6B3-EEB1-44BF-BD21-13CBED37E796}" destId="{A0770F4A-32A2-4899-9578-2007B9E6B4E3}" srcOrd="2" destOrd="0" parTransId="{EB5E00A8-C4DD-4A94-A616-8A8B96315F4F}" sibTransId="{A2A36B4D-AAC4-4370-B6C0-86ECC1C48C56}"/>
    <dgm:cxn modelId="{A512E662-8994-408C-9D5C-F732AF8435F8}" type="presOf" srcId="{931704AF-F7AA-4CD3-A7B4-90E119DB19EE}" destId="{7AAE3C53-5E43-4497-8455-C3A1921222CE}" srcOrd="1" destOrd="0" presId="urn:microsoft.com/office/officeart/2005/8/layout/vProcess5"/>
    <dgm:cxn modelId="{53F142F6-4EAB-47E6-81AC-6E4BCC6F1F38}" srcId="{0DC1E6B3-EEB1-44BF-BD21-13CBED37E796}" destId="{FF90C1F6-8E2C-4F45-859F-2BFBA37F66F8}" srcOrd="1" destOrd="0" parTransId="{1D260B77-B77D-4C03-9AE9-D22EDCCFD825}" sibTransId="{9D73F71A-2DA7-45E9-A750-B03242282ACD}"/>
    <dgm:cxn modelId="{3D0F2B44-2610-46A8-BEF2-8D98A0E491D0}" srcId="{0DC1E6B3-EEB1-44BF-BD21-13CBED37E796}" destId="{A7EEF366-B268-4CC5-B199-C5E79210BB3A}" srcOrd="3" destOrd="0" parTransId="{9DB32E99-5B9F-459C-8F9E-337B904E2992}" sibTransId="{D44D095E-DEEB-4E13-9BBA-0E70AB03121F}"/>
    <dgm:cxn modelId="{3195A9F8-A528-41C5-A159-507A1D68495B}" type="presOf" srcId="{9D73F71A-2DA7-45E9-A750-B03242282ACD}" destId="{940AF05B-23C1-46B2-BA0C-1929B6E9DEA5}" srcOrd="0" destOrd="0" presId="urn:microsoft.com/office/officeart/2005/8/layout/vProcess5"/>
    <dgm:cxn modelId="{E8F20E58-6234-4937-90F5-AC613756FE61}" type="presOf" srcId="{D44D095E-DEEB-4E13-9BBA-0E70AB03121F}" destId="{22026983-5982-47CD-8C41-9101C007ACEA}" srcOrd="0" destOrd="0" presId="urn:microsoft.com/office/officeart/2005/8/layout/vProcess5"/>
    <dgm:cxn modelId="{E43E88CC-90B8-446E-AE88-27CB917A8048}" type="presOf" srcId="{931704AF-F7AA-4CD3-A7B4-90E119DB19EE}" destId="{194A49D4-36A0-4503-B6DB-98C610B6AF5F}" srcOrd="0" destOrd="0" presId="urn:microsoft.com/office/officeart/2005/8/layout/vProcess5"/>
    <dgm:cxn modelId="{31CF8EBC-15E2-457F-96E7-DD84E69D23C2}" type="presOf" srcId="{FF90C1F6-8E2C-4F45-859F-2BFBA37F66F8}" destId="{AEED9248-8208-4494-BC99-DD56569A8EF9}" srcOrd="1" destOrd="0" presId="urn:microsoft.com/office/officeart/2005/8/layout/vProcess5"/>
    <dgm:cxn modelId="{C1CBC5C1-C265-4A34-B074-89CD0957F725}" type="presParOf" srcId="{AB3106E0-3A4F-4DA6-B3DA-B39E59141390}" destId="{3D29E510-BF3E-4F14-B4EF-BB150E401AD2}" srcOrd="0" destOrd="0" presId="urn:microsoft.com/office/officeart/2005/8/layout/vProcess5"/>
    <dgm:cxn modelId="{816D67AA-BB30-4CEF-A12C-29F401341825}" type="presParOf" srcId="{AB3106E0-3A4F-4DA6-B3DA-B39E59141390}" destId="{194A49D4-36A0-4503-B6DB-98C610B6AF5F}" srcOrd="1" destOrd="0" presId="urn:microsoft.com/office/officeart/2005/8/layout/vProcess5"/>
    <dgm:cxn modelId="{89EB2D9E-18A0-443F-966D-F4152344DED9}" type="presParOf" srcId="{AB3106E0-3A4F-4DA6-B3DA-B39E59141390}" destId="{58E8B76B-C58C-42A7-B590-F34D812E70CF}" srcOrd="2" destOrd="0" presId="urn:microsoft.com/office/officeart/2005/8/layout/vProcess5"/>
    <dgm:cxn modelId="{A16934FD-D19F-42DE-8B57-762DAF540627}" type="presParOf" srcId="{AB3106E0-3A4F-4DA6-B3DA-B39E59141390}" destId="{E392A735-EF60-4882-81E6-87091811AF73}" srcOrd="3" destOrd="0" presId="urn:microsoft.com/office/officeart/2005/8/layout/vProcess5"/>
    <dgm:cxn modelId="{34FC3C4C-B16B-40FE-97A1-67922555A198}" type="presParOf" srcId="{AB3106E0-3A4F-4DA6-B3DA-B39E59141390}" destId="{620D7E2F-DC39-419C-AF35-FA2F7A4D158B}" srcOrd="4" destOrd="0" presId="urn:microsoft.com/office/officeart/2005/8/layout/vProcess5"/>
    <dgm:cxn modelId="{F2B82DDD-AB7C-4A72-BD75-1A756053D8D1}" type="presParOf" srcId="{AB3106E0-3A4F-4DA6-B3DA-B39E59141390}" destId="{E06689B1-FE52-4484-B412-FC9663CDF5D4}" srcOrd="5" destOrd="0" presId="urn:microsoft.com/office/officeart/2005/8/layout/vProcess5"/>
    <dgm:cxn modelId="{204F73E4-2D14-41B8-9DB8-2C19C965D060}" type="presParOf" srcId="{AB3106E0-3A4F-4DA6-B3DA-B39E59141390}" destId="{664A9AC9-8F5E-4610-A49D-FE522A1D9F34}" srcOrd="6" destOrd="0" presId="urn:microsoft.com/office/officeart/2005/8/layout/vProcess5"/>
    <dgm:cxn modelId="{03AE848D-CE6A-47A1-A099-E863F8DA1CE6}" type="presParOf" srcId="{AB3106E0-3A4F-4DA6-B3DA-B39E59141390}" destId="{940AF05B-23C1-46B2-BA0C-1929B6E9DEA5}" srcOrd="7" destOrd="0" presId="urn:microsoft.com/office/officeart/2005/8/layout/vProcess5"/>
    <dgm:cxn modelId="{3835AC7B-BB71-44D6-BC0B-67A2142F4DB9}" type="presParOf" srcId="{AB3106E0-3A4F-4DA6-B3DA-B39E59141390}" destId="{DD76293C-0F44-4F8A-B39E-C0060957DE41}" srcOrd="8" destOrd="0" presId="urn:microsoft.com/office/officeart/2005/8/layout/vProcess5"/>
    <dgm:cxn modelId="{A40E1E1E-49D0-4F14-A71B-CEAFBE636BFC}" type="presParOf" srcId="{AB3106E0-3A4F-4DA6-B3DA-B39E59141390}" destId="{22026983-5982-47CD-8C41-9101C007ACEA}" srcOrd="9" destOrd="0" presId="urn:microsoft.com/office/officeart/2005/8/layout/vProcess5"/>
    <dgm:cxn modelId="{788CFF3D-7774-4BAD-B865-101ECA593F94}" type="presParOf" srcId="{AB3106E0-3A4F-4DA6-B3DA-B39E59141390}" destId="{7AAE3C53-5E43-4497-8455-C3A1921222CE}" srcOrd="10" destOrd="0" presId="urn:microsoft.com/office/officeart/2005/8/layout/vProcess5"/>
    <dgm:cxn modelId="{3903B41F-5977-4553-9097-7880C409E520}" type="presParOf" srcId="{AB3106E0-3A4F-4DA6-B3DA-B39E59141390}" destId="{AEED9248-8208-4494-BC99-DD56569A8EF9}" srcOrd="11" destOrd="0" presId="urn:microsoft.com/office/officeart/2005/8/layout/vProcess5"/>
    <dgm:cxn modelId="{B47B50F7-06CA-4277-8F57-FA0CA0EE8BBF}" type="presParOf" srcId="{AB3106E0-3A4F-4DA6-B3DA-B39E59141390}" destId="{8730E471-BF1D-4A64-AEFC-A983C7AF999D}" srcOrd="12" destOrd="0" presId="urn:microsoft.com/office/officeart/2005/8/layout/vProcess5"/>
    <dgm:cxn modelId="{26320C2E-C739-47E4-A8A8-5A5F8203973B}" type="presParOf" srcId="{AB3106E0-3A4F-4DA6-B3DA-B39E59141390}" destId="{856D12A0-5EFC-4709-9720-4CC748C3A829}" srcOrd="13" destOrd="0" presId="urn:microsoft.com/office/officeart/2005/8/layout/vProcess5"/>
    <dgm:cxn modelId="{45FC38B8-E759-4AD5-97A9-89B0691DB29E}" type="presParOf" srcId="{AB3106E0-3A4F-4DA6-B3DA-B39E59141390}" destId="{B65DB1A3-0A20-42EF-AAF2-94C4357F8AA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A49D4-36A0-4503-B6DB-98C610B6AF5F}">
      <dsp:nvSpPr>
        <dsp:cNvPr id="0" name=""/>
        <dsp:cNvSpPr/>
      </dsp:nvSpPr>
      <dsp:spPr>
        <a:xfrm>
          <a:off x="0" y="0"/>
          <a:ext cx="7040880" cy="12393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 smtClean="0"/>
            <a:t>Plan</a:t>
          </a:r>
          <a:endParaRPr lang="fr-FR" sz="4400" kern="1200" dirty="0"/>
        </a:p>
      </dsp:txBody>
      <dsp:txXfrm>
        <a:off x="36300" y="36300"/>
        <a:ext cx="5558497" cy="1166769"/>
      </dsp:txXfrm>
    </dsp:sp>
    <dsp:sp modelId="{58E8B76B-C58C-42A7-B590-F34D812E70CF}">
      <dsp:nvSpPr>
        <dsp:cNvPr id="0" name=""/>
        <dsp:cNvSpPr/>
      </dsp:nvSpPr>
      <dsp:spPr>
        <a:xfrm>
          <a:off x="525780" y="1411503"/>
          <a:ext cx="7040880" cy="12393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I. Introduction (objectif du travail)</a:t>
          </a:r>
          <a:endParaRPr lang="fr-FR" sz="2700" kern="1200" dirty="0"/>
        </a:p>
      </dsp:txBody>
      <dsp:txXfrm>
        <a:off x="562080" y="1447803"/>
        <a:ext cx="5636910" cy="1166769"/>
      </dsp:txXfrm>
    </dsp:sp>
    <dsp:sp modelId="{E392A735-EF60-4882-81E6-87091811AF73}">
      <dsp:nvSpPr>
        <dsp:cNvPr id="0" name=""/>
        <dsp:cNvSpPr/>
      </dsp:nvSpPr>
      <dsp:spPr>
        <a:xfrm>
          <a:off x="1051559" y="2823007"/>
          <a:ext cx="7040880" cy="12393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II. Analyse </a:t>
          </a:r>
          <a:r>
            <a:rPr lang="fr-FR" sz="2700" kern="1200" dirty="0" smtClean="0"/>
            <a:t>des degré de liberté d’un procédé</a:t>
          </a:r>
          <a:endParaRPr lang="fr-FR" sz="2700" kern="1200" dirty="0"/>
        </a:p>
      </dsp:txBody>
      <dsp:txXfrm>
        <a:off x="1087859" y="2859307"/>
        <a:ext cx="5636910" cy="1166769"/>
      </dsp:txXfrm>
    </dsp:sp>
    <dsp:sp modelId="{620D7E2F-DC39-419C-AF35-FA2F7A4D158B}">
      <dsp:nvSpPr>
        <dsp:cNvPr id="0" name=""/>
        <dsp:cNvSpPr/>
      </dsp:nvSpPr>
      <dsp:spPr>
        <a:xfrm>
          <a:off x="1577339" y="4234511"/>
          <a:ext cx="7040880" cy="12393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III. Application </a:t>
          </a:r>
          <a:r>
            <a:rPr lang="fr-FR" sz="2700" kern="1200" dirty="0" smtClean="0"/>
            <a:t>à un procédé de séparation par réaction chimique (RDC)</a:t>
          </a:r>
        </a:p>
      </dsp:txBody>
      <dsp:txXfrm>
        <a:off x="1613639" y="4270811"/>
        <a:ext cx="5636910" cy="1166769"/>
      </dsp:txXfrm>
    </dsp:sp>
    <dsp:sp modelId="{E06689B1-FE52-4484-B412-FC9663CDF5D4}">
      <dsp:nvSpPr>
        <dsp:cNvPr id="0" name=""/>
        <dsp:cNvSpPr/>
      </dsp:nvSpPr>
      <dsp:spPr>
        <a:xfrm>
          <a:off x="2103119" y="5646014"/>
          <a:ext cx="7040880" cy="12393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IV. Conclusion</a:t>
          </a:r>
          <a:endParaRPr lang="fr-FR" sz="2700" kern="1200" dirty="0" smtClean="0"/>
        </a:p>
      </dsp:txBody>
      <dsp:txXfrm>
        <a:off x="2139419" y="5682314"/>
        <a:ext cx="5636910" cy="1166769"/>
      </dsp:txXfrm>
    </dsp:sp>
    <dsp:sp modelId="{664A9AC9-8F5E-4610-A49D-FE522A1D9F34}">
      <dsp:nvSpPr>
        <dsp:cNvPr id="0" name=""/>
        <dsp:cNvSpPr/>
      </dsp:nvSpPr>
      <dsp:spPr>
        <a:xfrm>
          <a:off x="6206385" y="864471"/>
          <a:ext cx="805589" cy="80558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6387643" y="864471"/>
        <a:ext cx="443073" cy="606206"/>
      </dsp:txXfrm>
    </dsp:sp>
    <dsp:sp modelId="{940AF05B-23C1-46B2-BA0C-1929B6E9DEA5}">
      <dsp:nvSpPr>
        <dsp:cNvPr id="0" name=""/>
        <dsp:cNvSpPr/>
      </dsp:nvSpPr>
      <dsp:spPr>
        <a:xfrm>
          <a:off x="6761070" y="2316931"/>
          <a:ext cx="805589" cy="80558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13333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6942328" y="2316931"/>
        <a:ext cx="443073" cy="606206"/>
      </dsp:txXfrm>
    </dsp:sp>
    <dsp:sp modelId="{DD76293C-0F44-4F8A-B39E-C0060957DE41}">
      <dsp:nvSpPr>
        <dsp:cNvPr id="0" name=""/>
        <dsp:cNvSpPr/>
      </dsp:nvSpPr>
      <dsp:spPr>
        <a:xfrm>
          <a:off x="7286850" y="3707779"/>
          <a:ext cx="805589" cy="80558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26667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7468108" y="3707779"/>
        <a:ext cx="443073" cy="606206"/>
      </dsp:txXfrm>
    </dsp:sp>
    <dsp:sp modelId="{22026983-5982-47CD-8C41-9101C007ACEA}">
      <dsp:nvSpPr>
        <dsp:cNvPr id="0" name=""/>
        <dsp:cNvSpPr/>
      </dsp:nvSpPr>
      <dsp:spPr>
        <a:xfrm>
          <a:off x="7812630" y="5133053"/>
          <a:ext cx="805589" cy="80558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4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7993888" y="5133053"/>
        <a:ext cx="443073" cy="60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A22DA-6555-4B34-9281-14C6148B036E}" type="datetimeFigureOut">
              <a:rPr lang="fr-FR" smtClean="0"/>
              <a:t>25/04/2014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42E0F-3C9F-43AA-9BBC-87B55EF877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871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2E0F-3C9F-43AA-9BBC-87B55EF877E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114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2E0F-3C9F-43AA-9BBC-87B55EF877E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82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AF0A-CBCA-4B17-87C0-F988658F7258}" type="datetimeFigureOut">
              <a:rPr lang="fr-FR" smtClean="0"/>
              <a:pPr/>
              <a:t>25/04/2014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D47F-AECD-4A3B-A505-CA264E8F6BB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2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AF0A-CBCA-4B17-87C0-F988658F7258}" type="datetimeFigureOut">
              <a:rPr lang="fr-FR" smtClean="0"/>
              <a:pPr/>
              <a:t>25/04/2014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D47F-AECD-4A3B-A505-CA264E8F6BB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235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AF0A-CBCA-4B17-87C0-F988658F7258}" type="datetimeFigureOut">
              <a:rPr lang="fr-FR" smtClean="0"/>
              <a:pPr/>
              <a:t>25/04/2014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D47F-AECD-4A3B-A505-CA264E8F6BB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976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AF0A-CBCA-4B17-87C0-F988658F7258}" type="datetimeFigureOut">
              <a:rPr lang="fr-FR" smtClean="0"/>
              <a:pPr/>
              <a:t>25/04/2014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D47F-AECD-4A3B-A505-CA264E8F6BB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9926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AF0A-CBCA-4B17-87C0-F988658F7258}" type="datetimeFigureOut">
              <a:rPr lang="fr-FR" smtClean="0"/>
              <a:pPr/>
              <a:t>25/04/2014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D47F-AECD-4A3B-A505-CA264E8F6BB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914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AF0A-CBCA-4B17-87C0-F988658F7258}" type="datetimeFigureOut">
              <a:rPr lang="fr-FR" smtClean="0"/>
              <a:pPr/>
              <a:t>25/04/2014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D47F-AECD-4A3B-A505-CA264E8F6BB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256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AF0A-CBCA-4B17-87C0-F988658F7258}" type="datetimeFigureOut">
              <a:rPr lang="fr-FR" smtClean="0"/>
              <a:pPr/>
              <a:t>25/04/2014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D47F-AECD-4A3B-A505-CA264E8F6BB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764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AF0A-CBCA-4B17-87C0-F988658F7258}" type="datetimeFigureOut">
              <a:rPr lang="fr-FR" smtClean="0"/>
              <a:pPr/>
              <a:t>25/04/2014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D47F-AECD-4A3B-A505-CA264E8F6BB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804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AF0A-CBCA-4B17-87C0-F988658F7258}" type="datetimeFigureOut">
              <a:rPr lang="fr-FR" smtClean="0"/>
              <a:pPr/>
              <a:t>25/04/2014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D47F-AECD-4A3B-A505-CA264E8F6BB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35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AF0A-CBCA-4B17-87C0-F988658F7258}" type="datetimeFigureOut">
              <a:rPr lang="fr-FR" smtClean="0"/>
              <a:pPr/>
              <a:t>25/04/2014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D47F-AECD-4A3B-A505-CA264E8F6BB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3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AF0A-CBCA-4B17-87C0-F988658F7258}" type="datetimeFigureOut">
              <a:rPr lang="fr-FR" smtClean="0"/>
              <a:pPr/>
              <a:t>25/04/2014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D47F-AECD-4A3B-A505-CA264E8F6BB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51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AF0A-CBCA-4B17-87C0-F988658F7258}" type="datetimeFigureOut">
              <a:rPr lang="fr-FR" smtClean="0"/>
              <a:pPr/>
              <a:t>25/04/2014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D47F-AECD-4A3B-A505-CA264E8F6BB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73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AF0A-CBCA-4B17-87C0-F988658F7258}" type="datetimeFigureOut">
              <a:rPr lang="fr-FR" smtClean="0"/>
              <a:pPr/>
              <a:t>25/04/2014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D47F-AECD-4A3B-A505-CA264E8F6BB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03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AF0A-CBCA-4B17-87C0-F988658F7258}" type="datetimeFigureOut">
              <a:rPr lang="fr-FR" smtClean="0"/>
              <a:pPr/>
              <a:t>25/04/2014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D47F-AECD-4A3B-A505-CA264E8F6BB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81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AF0A-CBCA-4B17-87C0-F988658F7258}" type="datetimeFigureOut">
              <a:rPr lang="fr-FR" smtClean="0"/>
              <a:pPr/>
              <a:t>25/04/2014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D47F-AECD-4A3B-A505-CA264E8F6BB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10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AF0A-CBCA-4B17-87C0-F988658F7258}" type="datetimeFigureOut">
              <a:rPr lang="fr-FR" smtClean="0"/>
              <a:pPr/>
              <a:t>25/04/2014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D47F-AECD-4A3B-A505-CA264E8F6BB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96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AF0A-CBCA-4B17-87C0-F988658F7258}" type="datetimeFigureOut">
              <a:rPr lang="fr-FR" smtClean="0"/>
              <a:pPr/>
              <a:t>25/04/2014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D47F-AECD-4A3B-A505-CA264E8F6BB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30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F7AF0A-CBCA-4B17-87C0-F988658F7258}" type="datetimeFigureOut">
              <a:rPr lang="fr-FR" smtClean="0"/>
              <a:pPr/>
              <a:t>25/04/2014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CF2D47F-AECD-4A3B-A505-CA264E8F6BB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77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3429000"/>
            <a:ext cx="711718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Présentation du rapport du projet de fin d’étude:</a:t>
            </a:r>
            <a:br>
              <a:rPr lang="fr-FR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fr-FR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lgerian" pitchFamily="82" charset="0"/>
              </a:rPr>
              <a:t>étude du contrôle global d’un procédé: application a un procédé de séparation par réaction chimique</a:t>
            </a:r>
            <a:endParaRPr lang="fr-FR" sz="36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Algerian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345832"/>
            <a:ext cx="3635896" cy="151216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Réalisé  par:</a:t>
            </a:r>
          </a:p>
          <a:p>
            <a:r>
              <a:rPr lang="fr-FR" dirty="0" err="1" smtClean="0"/>
              <a:t>Imane</a:t>
            </a:r>
            <a:r>
              <a:rPr lang="fr-FR" dirty="0" smtClean="0"/>
              <a:t> </a:t>
            </a:r>
            <a:r>
              <a:rPr lang="fr-FR" dirty="0" err="1" smtClean="0"/>
              <a:t>Adouar</a:t>
            </a:r>
            <a:endParaRPr lang="fr-FR" dirty="0" smtClean="0"/>
          </a:p>
          <a:p>
            <a:r>
              <a:rPr lang="fr-FR" dirty="0" err="1" smtClean="0"/>
              <a:t>Rajae</a:t>
            </a:r>
            <a:r>
              <a:rPr lang="fr-FR" dirty="0" smtClean="0"/>
              <a:t> </a:t>
            </a:r>
            <a:r>
              <a:rPr lang="fr-FR" dirty="0" err="1" smtClean="0"/>
              <a:t>Boubrahmi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940152" y="5805264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Encadré par:</a:t>
            </a:r>
          </a:p>
          <a:p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Dr.Pr.Mohammed Rabi</a:t>
            </a:r>
          </a:p>
        </p:txBody>
      </p:sp>
      <p:pic>
        <p:nvPicPr>
          <p:cNvPr id="1026" name="Picture 2" descr="C:\Users\compaq\Desktop\banireest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7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>
              <a:xfrm>
                <a:off x="251520" y="3429000"/>
                <a:ext cx="8352928" cy="924475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fr-FR" dirty="0" smtClean="0"/>
                  <a:t>Donc  le nombre </a:t>
                </a:r>
                <a:r>
                  <a:rPr lang="fr-FR" dirty="0" err="1" smtClean="0"/>
                  <a:t>deS</a:t>
                </a:r>
                <a:r>
                  <a:rPr lang="fr-FR" dirty="0" smtClean="0"/>
                  <a:t> </a:t>
                </a:r>
                <a:r>
                  <a:rPr lang="fr-FR" dirty="0" smtClean="0"/>
                  <a:t>degrés de libertés de la colonne de distillation d’un mélange binaire idéal est :</a:t>
                </a:r>
                <a:br>
                  <a:rPr lang="fr-FR" dirty="0" smtClean="0"/>
                </a:b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+11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fr-FR" dirty="0" smtClean="0"/>
                  <a:t/>
                </a:r>
                <a:br>
                  <a:rPr lang="fr-FR" dirty="0" smtClean="0"/>
                </a:br>
                <a:r>
                  <a:rPr lang="fr-FR" dirty="0" smtClean="0"/>
                  <a:t/>
                </a:r>
                <a:br>
                  <a:rPr lang="fr-FR" dirty="0" smtClean="0"/>
                </a:br>
                <a:r>
                  <a:rPr lang="fr-FR" dirty="0" smtClean="0"/>
                  <a:t>                               </a:t>
                </a:r>
                <a:br>
                  <a:rPr lang="fr-FR" dirty="0" smtClean="0"/>
                </a:br>
                <a:endParaRPr lang="fr-FR" dirty="0"/>
              </a:p>
            </p:txBody>
          </p:sp>
        </mc:Choice>
        <mc:Fallback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3429000"/>
                <a:ext cx="8352928" cy="924475"/>
              </a:xfrm>
              <a:blipFill rotWithShape="0">
                <a:blip r:embed="rId2"/>
                <a:stretch>
                  <a:fillRect l="-657" t="-135099" r="-21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02" name="Rectangle 1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941" name="Rectangle 173"/>
          <p:cNvSpPr>
            <a:spLocks noChangeArrowheads="1"/>
          </p:cNvSpPr>
          <p:nvPr/>
        </p:nvSpPr>
        <p:spPr bwMode="auto">
          <a:xfrm>
            <a:off x="690136" y="28545"/>
            <a:ext cx="77637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Figure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2.2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 Un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schéma alternatif de contrôle de la colonne de distillation</a:t>
            </a:r>
            <a:endParaRPr kumimoji="0" lang="fr-FR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5" name="Imag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9"/>
            <a:ext cx="9144000" cy="6237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2924944"/>
            <a:ext cx="712511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400" dirty="0" smtClean="0"/>
              <a:t>III. Application a un procédé de séparation par réaction chimique</a:t>
            </a:r>
            <a:endParaRPr lang="fr-FR" sz="5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/>
          <a:effectLst>
            <a:outerShdw blurRad="50800" dist="50800" dir="5400000" algn="ctr" rotWithShape="0">
              <a:schemeClr val="accent1"/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014248" y="74711"/>
            <a:ext cx="51155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5525" algn="l"/>
              </a:tabLst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Figure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3.1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 Flow-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sheet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du procédé  réacteur/colonne de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distillation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9610451"/>
                  </p:ext>
                </p:extLst>
              </p:nvPr>
            </p:nvGraphicFramePr>
            <p:xfrm>
              <a:off x="570" y="1484784"/>
              <a:ext cx="9144004" cy="53755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7784"/>
                    <a:gridCol w="6516220"/>
                  </a:tblGrid>
                  <a:tr h="464661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Nom d’équation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L’équation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1084207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Bilan de matière du réacteur :</a:t>
                          </a:r>
                        </a:p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fr-FR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fr-FR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fr-FR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fr-FR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</m:t>
                              </m:r>
                              <m:r>
                                <a:rPr lang="fr-FR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fr-FR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</m:t>
                              </m:r>
                              <m:r>
                                <a:rPr lang="fr-FR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                                                 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fr-FR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(</m:t>
                                      </m:r>
                                      <m:r>
                                        <a:rPr lang="fr-FR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fr-FR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𝑧</m:t>
                                  </m:r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fr-FR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 </m:t>
                              </m:r>
                              <m:sSub>
                                <m:sSubPr>
                                  <m:ctrlP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fr-FR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</m:t>
                              </m:r>
                              <m:sSub>
                                <m:sSubPr>
                                  <m:ctrlP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fr-FR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𝑍</m:t>
                                  </m:r>
                                </m:sub>
                              </m:sSub>
                              <m:r>
                                <a:rPr lang="fr-FR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𝑅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fr-FR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oMath>
                          </a14:m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/>
                    </a:tc>
                  </a:tr>
                  <a:tr h="3826671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Bilan de matière de la colonne :</a:t>
                          </a:r>
                        </a:p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Pour l’étage 20 :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𝑆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𝑉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19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fr-FR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𝐿</m:t>
                                </m:r>
                                <m:sSub>
                                  <m:sSubPr>
                                    <m:ctrlPr>
                                      <a:rPr lang="fr-FR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20</m:t>
                                    </m:r>
                                  </m:sub>
                                </m:sSub>
                                <m:r>
                                  <a:rPr lang="fr-FR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𝑉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fr-FR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  <m:r>
                                <a:rPr lang="fr-FR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fr-FR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𝑅</m:t>
                              </m:r>
                              <m:r>
                                <a:rPr lang="fr-FR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   </m:t>
                              </m:r>
                            </m:oMath>
                          </a14:m>
                          <a:endParaRPr lang="fr-FR" sz="1800" kern="1200" dirty="0" smtClean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Pour </a:t>
                          </a:r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l’étage </a:t>
                          </a:r>
                          <a14:m>
                            <m:oMath xmlns:m="http://schemas.openxmlformats.org/officeDocument/2006/math">
                              <m:r>
                                <a:rPr lang="fr-FR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13≤</m:t>
                              </m:r>
                              <m:r>
                                <a:rPr lang="fr-FR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lang="fr-FR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≤19:</m:t>
                              </m:r>
                            </m:oMath>
                          </a14:m>
                          <a:endParaRPr lang="fr-FR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𝑆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𝑑𝑥</m:t>
                                        </m:r>
                                      </m:e>
                                      <m:sub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𝐿</m:t>
                                    </m:r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</m:t>
                                    </m:r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)+</m:t>
                                </m:r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𝑉</m:t>
                                </m:r>
                                <m:d>
                                  <m:d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fr-FR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Pour l’étage 12 (l’alimentation) :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𝑆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𝑑𝑥</m:t>
                                        </m:r>
                                      </m:e>
                                      <m:sub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𝐿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−(</m:t>
                                </m:r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𝐿</m:t>
                                </m:r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𝐹</m:t>
                                </m:r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</m:t>
                                    </m:r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)+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</m:t>
                                </m:r>
                              </m:oMath>
                            </m:oMathPara>
                          </a14:m>
                          <a:endParaRPr lang="fr-FR" sz="1800" kern="1200" dirty="0" smtClean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Pour </a:t>
                          </a:r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l’étage  </a:t>
                          </a:r>
                          <a14:m>
                            <m:oMath xmlns:m="http://schemas.openxmlformats.org/officeDocument/2006/math">
                              <m:r>
                                <a:rPr lang="fr-FR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1≤</m:t>
                              </m:r>
                              <m:r>
                                <a:rPr lang="fr-FR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𝑗</m:t>
                              </m:r>
                              <m:r>
                                <a:rPr lang="fr-FR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≤11:</m:t>
                              </m:r>
                            </m:oMath>
                          </a14:m>
                          <a:endParaRPr lang="fr-FR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𝑆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𝑑𝑥</m:t>
                                        </m:r>
                                      </m:e>
                                      <m:sub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𝐿</m:t>
                                    </m:r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𝐹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𝑗</m:t>
                                        </m:r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𝑉</m:t>
                                </m:r>
                                <m:d>
                                  <m:d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𝑗</m:t>
                                        </m:r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9610451"/>
                  </p:ext>
                </p:extLst>
              </p:nvPr>
            </p:nvGraphicFramePr>
            <p:xfrm>
              <a:off x="570" y="1484784"/>
              <a:ext cx="9144004" cy="53755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7784"/>
                    <a:gridCol w="6516220"/>
                  </a:tblGrid>
                  <a:tr h="464661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Nom d’équation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L’équation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1084207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Bilan de matière du réacteur :</a:t>
                          </a:r>
                        </a:p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0374" t="-45506" r="-374" b="-354494"/>
                          </a:stretch>
                        </a:blipFill>
                      </a:tcPr>
                    </a:tc>
                  </a:tr>
                  <a:tr h="3826671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Bilan de matière de la colonne :</a:t>
                          </a:r>
                        </a:p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0374" t="-41176" r="-374" b="-3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ZoneTexte 2"/>
          <p:cNvSpPr txBox="1"/>
          <p:nvPr/>
        </p:nvSpPr>
        <p:spPr>
          <a:xfrm>
            <a:off x="323528" y="332656"/>
            <a:ext cx="8501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Tableau </a:t>
            </a:r>
            <a:r>
              <a:rPr lang="fr-FR" sz="2400" dirty="0" smtClean="0"/>
              <a:t>3.1:Les </a:t>
            </a:r>
            <a:r>
              <a:rPr lang="fr-FR" sz="2400" dirty="0" smtClean="0"/>
              <a:t>équations du bilan de matière et d’énergie</a:t>
            </a:r>
            <a:endParaRPr lang="fr-FR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9473268"/>
                  </p:ext>
                </p:extLst>
              </p:nvPr>
            </p:nvGraphicFramePr>
            <p:xfrm>
              <a:off x="0" y="1397000"/>
              <a:ext cx="9144000" cy="40989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23928"/>
                    <a:gridCol w="5220072"/>
                  </a:tblGrid>
                  <a:tr h="1340036">
                    <a:tc>
                      <a:txBody>
                        <a:bodyPr/>
                        <a:lstStyle/>
                        <a:p>
                          <a:r>
                            <a:rPr lang="fr-FR" sz="18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Bilan de matière du bac de reflux :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fr-FR" sz="1800" b="1" i="1" kern="120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b="1" i="1" kern="120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fr-FR" sz="1800" b="1" i="1" kern="120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𝐷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fr-FR" sz="1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fr-FR" sz="1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  <m:r>
                                <a:rPr lang="fr-FR" sz="1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fr-FR" sz="1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𝑅</m:t>
                              </m:r>
                              <m:r>
                                <a:rPr lang="fr-FR" sz="1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fr-FR" sz="1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</m:t>
                              </m:r>
                              <m:r>
                                <a:rPr lang="fr-FR" sz="1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</m:t>
                              </m:r>
                            </m:oMath>
                          </a14:m>
                          <a:r>
                            <a:rPr lang="fr-FR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                                                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1800" b="1" i="1" kern="120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b="1" i="1" kern="120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𝑑</m:t>
                                      </m:r>
                                      <m:r>
                                        <a:rPr lang="fr-FR" sz="1800" b="1" i="1" kern="120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(</m:t>
                                      </m:r>
                                      <m:r>
                                        <a:rPr lang="fr-FR" sz="1800" b="1" i="1" kern="120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fr-FR" sz="1800" b="1" i="1" kern="120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𝐷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fr-FR" sz="1800" b="1" i="1" kern="120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b="1" i="1" kern="120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sz="1800" b="1" i="1" kern="120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𝐷</m:t>
                                      </m:r>
                                    </m:sub>
                                  </m:sSub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fr-FR" sz="1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fr-FR" sz="1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  <m:sSub>
                                <m:sSubPr>
                                  <m:ctrlP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20</m:t>
                                  </m:r>
                                </m:sub>
                              </m:sSub>
                              <m:r>
                                <a:rPr lang="fr-FR" sz="1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𝑅𝑥</m:t>
                                  </m:r>
                                </m:e>
                                <m:sub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fr-FR" sz="1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𝐷𝑥</m:t>
                                  </m:r>
                                </m:e>
                                <m:sub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𝐷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                                        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1340036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Bilan de matière de rebouilleur :</a:t>
                          </a:r>
                        </a:p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𝑑𝐻</m:t>
                                        </m:r>
                                      </m:e>
                                      <m:sub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𝐿</m:t>
                                    </m:r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𝐹</m:t>
                                    </m:r>
                                  </m:e>
                                </m:d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𝑉</m:t>
                                </m:r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𝐵</m:t>
                                </m:r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fr-FR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</m:t>
                                    </m:r>
                                    <m:d>
                                      <m:dPr>
                                        <m:ctrlP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fr-FR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𝐻</m:t>
                                            </m:r>
                                          </m:e>
                                          <m:sub>
                                            <m:r>
                                              <a:rPr lang="fr-FR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𝐵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fr-FR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fr-FR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𝐵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</m:t>
                                    </m:r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𝐿</m:t>
                                    </m:r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𝐹</m:t>
                                    </m:r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)</m:t>
                                    </m:r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𝑉𝑦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𝐵𝑥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𝐵</m:t>
                                    </m:r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fr-FR" dirty="0"/>
                        </a:p>
                      </a:txBody>
                      <a:tcPr/>
                    </a:tc>
                  </a:tr>
                  <a:tr h="1340036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Bilan énergétique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𝐶𝐶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𝐶</m:t>
                                    </m:r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𝑅</m:t>
                                    </m:r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((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𝑅𝐶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)+</m:t>
                                </m:r>
                                <m:f>
                                  <m:f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  <m:nary>
                                  <m:naryPr>
                                    <m:limLoc m:val="undOvr"/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fr-FR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+mn-lt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+mn-lt"/>
                                                <a:ea typeface="+mn-ea"/>
                                                <a:cs typeface="+mn-cs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fr-FR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+mn-lt"/>
                                                <a:ea typeface="+mn-ea"/>
                                                <a:cs typeface="+mn-cs"/>
                                              </a:rPr>
                                              <m:t>𝑅𝐶</m:t>
                                            </m:r>
                                          </m:sub>
                                        </m:sSub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fr-FR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+mn-lt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+mn-lt"/>
                                                <a:ea typeface="+mn-ea"/>
                                                <a:cs typeface="+mn-cs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fr-FR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+mn-lt"/>
                                                <a:ea typeface="+mn-ea"/>
                                                <a:cs typeface="+mn-cs"/>
                                              </a:rPr>
                                              <m:t>𝑅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𝑑𝑡</m:t>
                                    </m:r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fr-FR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9473268"/>
                  </p:ext>
                </p:extLst>
              </p:nvPr>
            </p:nvGraphicFramePr>
            <p:xfrm>
              <a:off x="0" y="1397000"/>
              <a:ext cx="9144000" cy="40989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23928"/>
                    <a:gridCol w="5220072"/>
                  </a:tblGrid>
                  <a:tr h="1340036">
                    <a:tc>
                      <a:txBody>
                        <a:bodyPr/>
                        <a:lstStyle/>
                        <a:p>
                          <a:r>
                            <a:rPr lang="fr-FR" sz="18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Bilan de matière du bac de reflux :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5467" t="-2273" r="-584" b="-206818"/>
                          </a:stretch>
                        </a:blipFill>
                      </a:tcPr>
                    </a:tc>
                  </a:tr>
                  <a:tr h="1418908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Bilan de matière de rebouilleur :</a:t>
                          </a:r>
                        </a:p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5467" t="-96567" r="-584" b="-95279"/>
                          </a:stretch>
                        </a:blipFill>
                      </a:tcPr>
                    </a:tc>
                  </a:tr>
                  <a:tr h="1340036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Bilan énergétique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5467" t="-208182" r="-584" b="-90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9801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143978"/>
              </p:ext>
            </p:extLst>
          </p:nvPr>
        </p:nvGraphicFramePr>
        <p:xfrm>
          <a:off x="-28575" y="547390"/>
          <a:ext cx="9144001" cy="6223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08"/>
                <a:gridCol w="6300193"/>
              </a:tblGrid>
              <a:tr h="5199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7650" algn="l"/>
                        </a:tabLs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Nombre d’équations </a:t>
                      </a:r>
                      <a:endParaRPr lang="fr-FR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mbria"/>
                          <a:ea typeface="Times New Roman"/>
                          <a:cs typeface="Times New Roman"/>
                        </a:rPr>
                        <a:t>Origine</a:t>
                      </a:r>
                      <a:endParaRPr lang="fr-FR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19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7650" algn="l"/>
                        </a:tabLst>
                      </a:pPr>
                      <a:r>
                        <a:rPr lang="fr-FR" sz="20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21</a:t>
                      </a:r>
                      <a:endParaRPr lang="fr-FR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7650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équilibre liquide-vapeur                  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éq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. : (2.3)</a:t>
                      </a:r>
                      <a:endParaRPr lang="fr-FR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87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7650" algn="l"/>
                        </a:tabLst>
                      </a:pPr>
                      <a:r>
                        <a:rPr lang="fr-FR" sz="20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fr-FR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7650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bac de reflux                                      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éq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. : (2.4) et (2.5)</a:t>
                      </a:r>
                      <a:endParaRPr lang="fr-FR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19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7650" algn="l"/>
                        </a:tabLst>
                      </a:pPr>
                      <a:r>
                        <a:rPr lang="fr-FR" sz="20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11</a:t>
                      </a:r>
                      <a:endParaRPr lang="fr-FR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7650" algn="l"/>
                        </a:tabLs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bilan partiel (étage 1 à 11)               éq. : (2.8)</a:t>
                      </a:r>
                      <a:endParaRPr lang="fr-FR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19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7650" algn="l"/>
                        </a:tabLst>
                      </a:pPr>
                      <a:r>
                        <a:rPr lang="fr-FR" sz="20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fr-FR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7650" algn="l"/>
                        </a:tabLs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bilan partiel d’étage 12 (alimentation) éq. (2.9)</a:t>
                      </a:r>
                      <a:endParaRPr lang="fr-FR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19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7650" algn="l"/>
                        </a:tabLst>
                      </a:pPr>
                      <a:r>
                        <a:rPr lang="fr-FR" sz="20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7</a:t>
                      </a:r>
                      <a:endParaRPr lang="fr-FR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9850" algn="l"/>
                        </a:tabLs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bilan partiel (étage 13 à 19)	    éq. : (2.8)</a:t>
                      </a:r>
                      <a:endParaRPr lang="fr-FR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87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7650" algn="l"/>
                        </a:tabLs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fr-FR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09650" algn="l"/>
                        </a:tabLs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Bouilleur	                                    éq. : (2.11) et (2.12)</a:t>
                      </a:r>
                      <a:endParaRPr lang="fr-FR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87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7650" algn="l"/>
                        </a:tabLst>
                      </a:pPr>
                      <a:r>
                        <a:rPr lang="fr-FR" sz="20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fr-FR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7650" algn="l"/>
                        </a:tabLs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20 </a:t>
                      </a:r>
                      <a:r>
                        <a:rPr lang="fr-FR" sz="20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ème</a:t>
                      </a:r>
                      <a:r>
                        <a:rPr lang="fr-F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étage                                       éq. : (2.6) et (2.7)</a:t>
                      </a:r>
                      <a:endParaRPr lang="fr-FR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19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7650" algn="l"/>
                        </a:tabLst>
                      </a:pPr>
                      <a:r>
                        <a:rPr lang="fr-FR" sz="20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fr-FR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7650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Réacteur                                           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éq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. : (2.1) et (2.2</a:t>
                      </a: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)</a:t>
                      </a:r>
                    </a:p>
                  </a:txBody>
                  <a:tcPr marL="68580" marR="68580" marT="0" marB="0"/>
                </a:tc>
              </a:tr>
              <a:tr h="519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7650" algn="l"/>
                        </a:tabLst>
                      </a:pPr>
                      <a:r>
                        <a:rPr lang="fr-FR" sz="2000" b="1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fr-FR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7650" algn="l"/>
                        </a:tabLst>
                      </a:pPr>
                      <a:r>
                        <a:rPr lang="fr-FR" sz="20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Bilan</a:t>
                      </a:r>
                      <a:r>
                        <a:rPr lang="fr-FR" sz="20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énergétique</a:t>
                      </a:r>
                      <a:endParaRPr lang="fr-FR" sz="16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19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7650" algn="l"/>
                        </a:tabLs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Totale </a:t>
                      </a:r>
                      <a:endParaRPr lang="fr-FR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7650" algn="l"/>
                        </a:tabLst>
                      </a:pPr>
                      <a:r>
                        <a:rPr lang="fr-FR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49 </a:t>
                      </a: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équations</a:t>
                      </a:r>
                      <a:endParaRPr lang="fr-FR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-28575" y="85725"/>
            <a:ext cx="93121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Calibri" pitchFamily="34" charset="0"/>
              </a:rPr>
              <a:t>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Calibri" pitchFamily="34" charset="0"/>
              </a:rPr>
              <a:t>ableau </a:t>
            </a:r>
            <a:r>
              <a:rPr lang="fr-FR" sz="2400" b="1" dirty="0">
                <a:latin typeface="Arial" pitchFamily="34" charset="0"/>
                <a:cs typeface="Calibri" pitchFamily="34" charset="0"/>
              </a:rPr>
              <a:t>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Calibri" pitchFamily="34" charset="0"/>
              </a:rPr>
              <a:t>.1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Calibri" pitchFamily="34" charset="0"/>
              </a:rPr>
              <a:t> : Décompte d’équations du modèle du procédé étudié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4299576"/>
                  </p:ext>
                </p:extLst>
              </p:nvPr>
            </p:nvGraphicFramePr>
            <p:xfrm>
              <a:off x="0" y="1700808"/>
              <a:ext cx="9144000" cy="43684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0"/>
                    <a:gridCol w="4572000"/>
                  </a:tblGrid>
                  <a:tr h="6240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:r>
                            <a:rPr lang="fr-FR" sz="1800" b="1" dirty="0">
                              <a:solidFill>
                                <a:srgbClr val="000000"/>
                              </a:solidFill>
                              <a:latin typeface="Cambria"/>
                              <a:ea typeface="Times New Roman"/>
                              <a:cs typeface="Times New Roman"/>
                            </a:rPr>
                            <a:t>Variable</a:t>
                          </a:r>
                          <a:endParaRPr lang="fr-FR" sz="1800" dirty="0"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:r>
                            <a:rPr lang="fr-FR" sz="1800" b="1" dirty="0">
                              <a:solidFill>
                                <a:srgbClr val="000000"/>
                              </a:solidFill>
                              <a:latin typeface="Cambria"/>
                              <a:ea typeface="Times New Roman"/>
                              <a:cs typeface="Times New Roman"/>
                            </a:rPr>
                            <a:t>nombre</a:t>
                          </a:r>
                          <a:endParaRPr lang="fr-FR" sz="1800" dirty="0"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6240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𝑹</m:t>
                                    </m:r>
                                  </m:sub>
                                </m:sSub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𝑫</m:t>
                                    </m:r>
                                  </m:sub>
                                </m:sSub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𝒛</m:t>
                                </m:r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𝑫</m:t>
                                </m:r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fr-FR" sz="1800" dirty="0"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:r>
                            <a:rPr lang="fr-FR" sz="180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Arial"/>
                            </a:rPr>
                            <a:t>7</a:t>
                          </a:r>
                          <a:endParaRPr lang="fr-FR" sz="1800"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6240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b="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fr-FR" sz="1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fr-FR" sz="1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fr-FR" sz="1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  <m:r>
                                  <a:rPr lang="fr-FR" sz="1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fr-FR" sz="1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fr-FR" sz="1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à </m:t>
                                </m:r>
                                <m:r>
                                  <a:rPr lang="fr-FR" sz="1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𝟐𝟎</m:t>
                                </m:r>
                                <m:r>
                                  <a:rPr lang="fr-FR" sz="1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:r>
                            <a:rPr lang="fr-FR" sz="180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Arial"/>
                            </a:rPr>
                            <a:t>20</a:t>
                          </a:r>
                          <a:endParaRPr lang="fr-FR" sz="1800"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6240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b="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1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fr-FR" sz="1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fr-FR" sz="1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  <m:r>
                                  <a:rPr lang="fr-FR" sz="1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fr-FR" sz="1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fr-FR" sz="1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à </m:t>
                                </m:r>
                                <m:r>
                                  <a:rPr lang="fr-FR" sz="1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𝟐𝟎</m:t>
                                </m:r>
                                <m:r>
                                  <a:rPr lang="fr-FR" sz="1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:r>
                            <a:rPr lang="fr-FR" sz="180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Arial"/>
                            </a:rPr>
                            <a:t>20</a:t>
                          </a:r>
                          <a:endParaRPr lang="fr-FR" sz="1800"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6240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𝑽</m:t>
                                </m:r>
                                <m:r>
                                  <a:rPr lang="fr-FR" sz="1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fr-FR" sz="1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𝑹</m:t>
                                </m:r>
                                <m:r>
                                  <a:rPr lang="fr-FR" sz="1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fr-FR" sz="1800" b="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fr-FR" sz="1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𝑫</m:t>
                                    </m:r>
                                  </m:sub>
                                </m:sSub>
                                <m:r>
                                  <a:rPr lang="fr-FR" sz="1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fr-FR" sz="1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𝑳</m:t>
                                </m:r>
                                <m:r>
                                  <a:rPr lang="fr-FR" sz="1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fr-FR" sz="1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𝑹</m:t>
                                </m:r>
                                <m:r>
                                  <a:rPr lang="fr-FR" sz="1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fr-FR" sz="1800" b="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fr-FR" sz="1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fr-FR" sz="1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fr-FR" sz="1800" b="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1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fr-FR" sz="1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fr-FR" sz="1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fr-FR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:r>
                            <a:rPr lang="fr-FR" sz="1800" dirty="0" smtClean="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Arial"/>
                            </a:rPr>
                            <a:t>8</a:t>
                          </a:r>
                        </a:p>
                      </a:txBody>
                      <a:tcPr marL="68580" marR="68580" marT="0" marB="0"/>
                    </a:tc>
                  </a:tr>
                  <a:tr h="624069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:r>
                            <a:rPr lang="fr-FR" sz="1800" dirty="0" smtClean="0">
                              <a:latin typeface="Calibri"/>
                              <a:ea typeface="Times New Roman"/>
                              <a:cs typeface="Arial"/>
                            </a:rPr>
                            <a:t>4</a:t>
                          </a:r>
                          <a:endParaRPr lang="fr-FR" sz="1800" dirty="0"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624069">
                    <a:tc>
                      <a:txBody>
                        <a:bodyPr/>
                        <a:lstStyle/>
                        <a:p>
                          <a:pPr marL="6858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:r>
                            <a:rPr lang="fr-FR" sz="1800" b="1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</a:t>
                          </a:r>
                          <a:endParaRPr lang="fr-FR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:r>
                            <a:rPr lang="fr-FR" sz="1800" dirty="0" smtClean="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Arial"/>
                            </a:rPr>
                            <a:t>59</a:t>
                          </a:r>
                          <a:endParaRPr lang="fr-FR" sz="1800" dirty="0"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4299576"/>
                  </p:ext>
                </p:extLst>
              </p:nvPr>
            </p:nvGraphicFramePr>
            <p:xfrm>
              <a:off x="0" y="1700808"/>
              <a:ext cx="9144000" cy="43684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0"/>
                    <a:gridCol w="4572000"/>
                  </a:tblGrid>
                  <a:tr h="6240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:r>
                            <a:rPr lang="fr-FR" sz="1800" b="1" dirty="0">
                              <a:solidFill>
                                <a:srgbClr val="000000"/>
                              </a:solidFill>
                              <a:latin typeface="Cambria"/>
                              <a:ea typeface="Times New Roman"/>
                              <a:cs typeface="Times New Roman"/>
                            </a:rPr>
                            <a:t>Variable</a:t>
                          </a:r>
                          <a:endParaRPr lang="fr-FR" sz="1800" dirty="0"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:r>
                            <a:rPr lang="fr-FR" sz="1800" b="1" dirty="0">
                              <a:solidFill>
                                <a:srgbClr val="000000"/>
                              </a:solidFill>
                              <a:latin typeface="Cambria"/>
                              <a:ea typeface="Times New Roman"/>
                              <a:cs typeface="Times New Roman"/>
                            </a:rPr>
                            <a:t>nombre</a:t>
                          </a:r>
                          <a:endParaRPr lang="fr-FR" sz="1800" dirty="0"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62406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67" t="-109709" r="-100667" b="-4990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:r>
                            <a:rPr lang="fr-FR" sz="180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Arial"/>
                            </a:rPr>
                            <a:t>7</a:t>
                          </a:r>
                          <a:endParaRPr lang="fr-FR" sz="1800"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62406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67" t="-211765" r="-100667" b="-40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:r>
                            <a:rPr lang="fr-FR" sz="180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Arial"/>
                            </a:rPr>
                            <a:t>20</a:t>
                          </a:r>
                          <a:endParaRPr lang="fr-FR" sz="1800"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62406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67" t="-308738" r="-10066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:r>
                            <a:rPr lang="fr-FR" sz="180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Arial"/>
                            </a:rPr>
                            <a:t>20</a:t>
                          </a:r>
                          <a:endParaRPr lang="fr-FR" sz="1800"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62406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67" t="-412745" r="-100667" b="-2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:r>
                            <a:rPr lang="fr-FR" sz="1800" dirty="0" smtClean="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Arial"/>
                            </a:rPr>
                            <a:t>8</a:t>
                          </a:r>
                        </a:p>
                      </a:txBody>
                      <a:tcPr marL="68580" marR="68580" marT="0" marB="0"/>
                    </a:tc>
                  </a:tr>
                  <a:tr h="62406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67" t="-507767" r="-100667" b="-100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:r>
                            <a:rPr lang="fr-FR" sz="1800" dirty="0" smtClean="0">
                              <a:latin typeface="Calibri"/>
                              <a:ea typeface="Times New Roman"/>
                              <a:cs typeface="Arial"/>
                            </a:rPr>
                            <a:t>4</a:t>
                          </a:r>
                          <a:endParaRPr lang="fr-FR" sz="1800" dirty="0"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624069">
                    <a:tc>
                      <a:txBody>
                        <a:bodyPr/>
                        <a:lstStyle/>
                        <a:p>
                          <a:pPr marL="6858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:r>
                            <a:rPr lang="fr-FR" sz="1800" b="1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</a:t>
                          </a:r>
                          <a:endParaRPr lang="fr-FR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:r>
                            <a:rPr lang="fr-FR" sz="1800" dirty="0" smtClean="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Arial"/>
                            </a:rPr>
                            <a:t>59</a:t>
                          </a:r>
                          <a:endParaRPr lang="fr-FR" sz="1800" dirty="0"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29200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Calibri" pitchFamily="34" charset="0"/>
              </a:rPr>
              <a:t>Tableau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Calibri" pitchFamily="34" charset="0"/>
              </a:rPr>
              <a:t>3.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Calibri" pitchFamily="34" charset="0"/>
              </a:rPr>
              <a:t>2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Calibri" pitchFamily="34" charset="0"/>
              </a:rPr>
              <a:t> : Décompte des variables  du modèle du procédé étudié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08520" y="188640"/>
                <a:ext cx="9361040" cy="6669360"/>
              </a:xfrm>
            </p:spPr>
            <p:txBody>
              <a:bodyPr>
                <a:normAutofit/>
              </a:bodyPr>
              <a:lstStyle/>
              <a:p>
                <a:r>
                  <a:rPr lang="fr-FR" dirty="0" smtClean="0"/>
                  <a:t>D’où les degrés </a:t>
                </a:r>
                <a:r>
                  <a:rPr lang="fr-FR" smtClean="0"/>
                  <a:t>de liberté</a:t>
                </a:r>
                <a:r>
                  <a:rPr lang="fr-FR" dirty="0" smtClean="0"/>
                  <a:t> :</a:t>
                </a:r>
                <a:br>
                  <a:rPr lang="fr-FR" dirty="0" smtClean="0"/>
                </a:br>
                <a:r>
                  <a:rPr lang="fr-FR" dirty="0" smtClean="0"/>
                  <a:t/>
                </a:r>
                <a:br>
                  <a:rPr lang="fr-FR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/>
                        <m:t>59−49=10</m:t>
                      </m:r>
                    </m:oMath>
                  </m:oMathPara>
                </a14:m>
                <a:r>
                  <a:rPr lang="fr-FR" dirty="0" smtClean="0"/>
                  <a:t/>
                </a:r>
                <a:br>
                  <a:rPr lang="fr-FR" dirty="0" smtClean="0"/>
                </a:br>
                <a:r>
                  <a:rPr lang="fr-FR" dirty="0"/>
                  <a:t/>
                </a:r>
                <a:br>
                  <a:rPr lang="fr-FR" dirty="0"/>
                </a:br>
                <a:r>
                  <a:rPr lang="fr-FR" dirty="0"/>
                  <a:t>On fixe les variables suivant : </a:t>
                </a:r>
                <a:r>
                  <a:rPr lang="fr-FR" dirty="0" smtClean="0"/>
                  <a:t/>
                </a:r>
                <a:br>
                  <a:rPr lang="fr-FR" dirty="0" smtClean="0"/>
                </a:br>
                <a:r>
                  <a:rPr lang="fr-FR" dirty="0"/>
                  <a:t/>
                </a:r>
                <a:br>
                  <a:rPr lang="fr-FR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/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                        </m:t>
                          </m:r>
                          <m:r>
                            <a:rPr lang="fr-FR" i="1"/>
                            <m:t>𝑇</m:t>
                          </m:r>
                        </m:e>
                        <m:sub>
                          <m:r>
                            <a:rPr lang="fr-FR" i="1"/>
                            <m:t>0</m:t>
                          </m:r>
                        </m:sub>
                      </m:sSub>
                      <m:r>
                        <a:rPr lang="fr-FR" i="1"/>
                        <m:t>,</m:t>
                      </m:r>
                      <m:sSub>
                        <m:sSubPr>
                          <m:ctrlPr>
                            <a:rPr lang="fr-FR" i="1"/>
                          </m:ctrlPr>
                        </m:sSubPr>
                        <m:e>
                          <m:r>
                            <a:rPr lang="fr-FR" i="1"/>
                            <m:t>𝑇</m:t>
                          </m:r>
                        </m:e>
                        <m:sub>
                          <m:r>
                            <a:rPr lang="fr-FR" i="1"/>
                            <m:t>𝐷</m:t>
                          </m:r>
                        </m:sub>
                      </m:sSub>
                      <m:r>
                        <a:rPr lang="fr-FR" i="1"/>
                        <m:t>,</m:t>
                      </m:r>
                      <m:sSub>
                        <m:sSubPr>
                          <m:ctrlPr>
                            <a:rPr lang="fr-FR" i="1"/>
                          </m:ctrlPr>
                        </m:sSubPr>
                        <m:e>
                          <m:r>
                            <a:rPr lang="fr-FR" i="1"/>
                            <m:t>𝑧</m:t>
                          </m:r>
                        </m:e>
                        <m:sub>
                          <m:r>
                            <a:rPr lang="fr-FR" i="1"/>
                            <m:t>0</m:t>
                          </m:r>
                        </m:sub>
                      </m:sSub>
                      <m:r>
                        <a:rPr lang="fr-FR" i="1"/>
                        <m:t>,</m:t>
                      </m:r>
                      <m:sSub>
                        <m:sSubPr>
                          <m:ctrlPr>
                            <a:rPr lang="fr-FR" i="1"/>
                          </m:ctrlPr>
                        </m:sSubPr>
                        <m:e>
                          <m:r>
                            <a:rPr lang="fr-FR" i="1"/>
                            <m:t>𝐹</m:t>
                          </m:r>
                        </m:e>
                        <m:sub>
                          <m:r>
                            <a:rPr lang="fr-FR" i="1"/>
                            <m:t>0</m:t>
                          </m:r>
                        </m:sub>
                      </m:sSub>
                    </m:oMath>
                  </m:oMathPara>
                </a14:m>
                <a:r>
                  <a:rPr lang="fr-FR" dirty="0"/>
                  <a:t/>
                </a:r>
                <a:br>
                  <a:rPr lang="fr-FR" dirty="0"/>
                </a:br>
                <a:r>
                  <a:rPr lang="fr-FR" dirty="0" smtClean="0"/>
                  <a:t/>
                </a:r>
                <a:br>
                  <a:rPr lang="fr-FR" dirty="0" smtClean="0"/>
                </a:br>
                <a:r>
                  <a:rPr lang="fr-FR" dirty="0" smtClean="0"/>
                  <a:t/>
                </a:r>
                <a:br>
                  <a:rPr lang="fr-FR" dirty="0" smtClean="0"/>
                </a:br>
                <a:r>
                  <a:rPr lang="fr-FR" dirty="0" smtClean="0"/>
                  <a:t>Donc </a:t>
                </a:r>
                <a:r>
                  <a:rPr lang="fr-FR" dirty="0"/>
                  <a:t>le nombre de variables devient :     </a:t>
                </a:r>
                <a14:m>
                  <m:oMath xmlns:m="http://schemas.openxmlformats.org/officeDocument/2006/math">
                    <m:r>
                      <a:rPr lang="fr-FR" i="1"/>
                      <m:t>10−4=6 </m:t>
                    </m:r>
                  </m:oMath>
                </a14:m>
                <a:r>
                  <a:rPr lang="fr-FR" dirty="0"/>
                  <a:t/>
                </a:r>
                <a:br>
                  <a:rPr lang="fr-FR" dirty="0"/>
                </a:br>
                <a:endParaRPr lang="fr-FR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08520" y="188640"/>
                <a:ext cx="9361040" cy="6669360"/>
              </a:xfrm>
              <a:blipFill rotWithShape="0">
                <a:blip r:embed="rId2"/>
                <a:stretch>
                  <a:fillRect r="-57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16350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412776"/>
                <a:ext cx="7773338" cy="2532281"/>
              </a:xfrm>
            </p:spPr>
            <p:txBody>
              <a:bodyPr/>
              <a:lstStyle/>
              <a:p>
                <a:r>
                  <a:rPr lang="fr-FR" dirty="0"/>
                  <a:t>6 variables a </a:t>
                </a:r>
                <a:r>
                  <a:rPr lang="fr-FR" dirty="0" smtClean="0"/>
                  <a:t>contrôlés</a:t>
                </a:r>
                <a:br>
                  <a:rPr lang="fr-FR" dirty="0" smtClean="0"/>
                </a:br>
                <a:r>
                  <a:rPr lang="fr-FR" dirty="0" smtClean="0"/>
                  <a:t/>
                </a:r>
                <a:br>
                  <a:rPr lang="fr-FR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/>
                          </m:ctrlPr>
                        </m:sSubPr>
                        <m:e>
                          <m:r>
                            <a:rPr lang="fr-FR" b="0" i="1"/>
                            <m:t>𝑥</m:t>
                          </m:r>
                        </m:e>
                        <m:sub>
                          <m:r>
                            <a:rPr lang="fr-FR" b="0" i="1"/>
                            <m:t>𝐵</m:t>
                          </m:r>
                        </m:sub>
                      </m:sSub>
                      <m:r>
                        <a:rPr lang="fr-FR" b="0" i="1"/>
                        <m:t>,</m:t>
                      </m:r>
                      <m:sSub>
                        <m:sSubPr>
                          <m:ctrlPr>
                            <a:rPr lang="fr-FR" i="1"/>
                          </m:ctrlPr>
                        </m:sSubPr>
                        <m:e>
                          <m:r>
                            <a:rPr lang="fr-FR" b="0" i="1"/>
                            <m:t>𝑥</m:t>
                          </m:r>
                        </m:e>
                        <m:sub>
                          <m:r>
                            <a:rPr lang="fr-FR" b="0" i="1"/>
                            <m:t>𝐷</m:t>
                          </m:r>
                        </m:sub>
                      </m:sSub>
                      <m:r>
                        <a:rPr lang="fr-FR" b="0" i="1"/>
                        <m:t>,</m:t>
                      </m:r>
                      <m:sSub>
                        <m:sSubPr>
                          <m:ctrlPr>
                            <a:rPr lang="fr-FR" i="1"/>
                          </m:ctrlPr>
                        </m:sSubPr>
                        <m:e>
                          <m:r>
                            <a:rPr lang="fr-FR" b="0" i="1"/>
                            <m:t>𝐻</m:t>
                          </m:r>
                        </m:e>
                        <m:sub>
                          <m:r>
                            <a:rPr lang="fr-FR" b="0" i="1"/>
                            <m:t>𝐵</m:t>
                          </m:r>
                        </m:sub>
                      </m:sSub>
                      <m:r>
                        <a:rPr lang="fr-FR" b="0" i="1"/>
                        <m:t>,</m:t>
                      </m:r>
                      <m:sSub>
                        <m:sSubPr>
                          <m:ctrlPr>
                            <a:rPr lang="fr-FR" i="1"/>
                          </m:ctrlPr>
                        </m:sSubPr>
                        <m:e>
                          <m:r>
                            <a:rPr lang="fr-FR" b="0" i="1"/>
                            <m:t>𝐻</m:t>
                          </m:r>
                        </m:e>
                        <m:sub>
                          <m:r>
                            <a:rPr lang="fr-FR" b="0" i="1"/>
                            <m:t>𝐷</m:t>
                          </m:r>
                        </m:sub>
                      </m:sSub>
                      <m:r>
                        <a:rPr lang="fr-FR" b="0" i="1"/>
                        <m:t>,</m:t>
                      </m:r>
                      <m:sSub>
                        <m:sSubPr>
                          <m:ctrlPr>
                            <a:rPr lang="fr-FR" i="1"/>
                          </m:ctrlPr>
                        </m:sSubPr>
                        <m:e>
                          <m:r>
                            <a:rPr lang="fr-FR" b="0" i="1"/>
                            <m:t>𝐻</m:t>
                          </m:r>
                        </m:e>
                        <m:sub>
                          <m:r>
                            <a:rPr lang="fr-FR" b="0" i="1"/>
                            <m:t>𝑅</m:t>
                          </m:r>
                        </m:sub>
                      </m:sSub>
                      <m:r>
                        <a:rPr lang="fr-FR" b="0" i="1"/>
                        <m:t>,</m:t>
                      </m:r>
                      <m:sSub>
                        <m:sSubPr>
                          <m:ctrlPr>
                            <a:rPr lang="fr-FR" i="1"/>
                          </m:ctrlPr>
                        </m:sSubPr>
                        <m:e>
                          <m:r>
                            <a:rPr lang="fr-FR" b="0" i="1"/>
                            <m:t>𝑇</m:t>
                          </m:r>
                        </m:e>
                        <m:sub>
                          <m:r>
                            <a:rPr lang="fr-FR" b="0" i="1"/>
                            <m:t>𝑅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412776"/>
                <a:ext cx="7773338" cy="253228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25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132669777"/>
              </p:ext>
            </p:extLst>
          </p:nvPr>
        </p:nvGraphicFramePr>
        <p:xfrm>
          <a:off x="0" y="0"/>
          <a:ext cx="9144000" cy="6885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4A49D4-36A0-4503-B6DB-98C610B6A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194A49D4-36A0-4503-B6DB-98C610B6A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4A9AC9-8F5E-4610-A49D-FE522A1D9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664A9AC9-8F5E-4610-A49D-FE522A1D9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E8B76B-C58C-42A7-B590-F34D812E7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58E8B76B-C58C-42A7-B590-F34D812E70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0AF05B-23C1-46B2-BA0C-1929B6E9D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940AF05B-23C1-46B2-BA0C-1929B6E9D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92A735-EF60-4882-81E6-87091811A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E392A735-EF60-4882-81E6-87091811A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76293C-0F44-4F8A-B39E-C0060957D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DD76293C-0F44-4F8A-B39E-C0060957D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0D7E2F-DC39-419C-AF35-FA2F7A4D1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620D7E2F-DC39-419C-AF35-FA2F7A4D15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026983-5982-47CD-8C41-9101C007A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22026983-5982-47CD-8C41-9101C007AC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6689B1-FE52-4484-B412-FC9663CDF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E06689B1-FE52-4484-B412-FC9663CDF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18864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Figure </a:t>
            </a:r>
            <a:r>
              <a:rPr lang="fr-FR" sz="2000" b="1" dirty="0" smtClean="0"/>
              <a:t>3.2</a:t>
            </a:r>
            <a:r>
              <a:rPr lang="fr-FR" sz="2000" dirty="0"/>
              <a:t>: Schéma alternative 1 du contrôle du procédé étudié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ln>
            <a:noFill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9512" y="0"/>
            <a:ext cx="8712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421063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Figure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3.3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 Schéma alternative 2 du contrôle du procédé étudié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18864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Figure </a:t>
            </a:r>
            <a:r>
              <a:rPr lang="fr-FR" b="1" dirty="0" smtClean="0"/>
              <a:t>3.4</a:t>
            </a:r>
            <a:r>
              <a:rPr lang="fr-FR" dirty="0" smtClean="0"/>
              <a:t> </a:t>
            </a:r>
            <a:r>
              <a:rPr lang="fr-FR" dirty="0"/>
              <a:t>: Schéma alternatif (3) du contrôle du procédé étudié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332" y="0"/>
            <a:ext cx="7773338" cy="1268759"/>
          </a:xfrm>
        </p:spPr>
        <p:txBody>
          <a:bodyPr>
            <a:normAutofit fontScale="90000"/>
          </a:bodyPr>
          <a:lstStyle/>
          <a:p>
            <a:r>
              <a:rPr lang="fr-FR" sz="2700" b="1" dirty="0"/>
              <a:t>Figure </a:t>
            </a:r>
            <a:r>
              <a:rPr lang="fr-FR" sz="2700" b="1" dirty="0" smtClean="0"/>
              <a:t>3.2</a:t>
            </a:r>
            <a:r>
              <a:rPr lang="fr-FR" sz="2700" dirty="0"/>
              <a:t>: Schéma alternative 1 du contrôle du procédé étudié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2493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332" y="618519"/>
                <a:ext cx="7773338" cy="866266"/>
              </a:xfrm>
            </p:spPr>
            <p:txBody>
              <a:bodyPr>
                <a:normAutofit/>
              </a:bodyPr>
              <a:lstStyle/>
              <a:p>
                <a:r>
                  <a:rPr lang="fr-FR" sz="2000" b="1" dirty="0"/>
                  <a:t>Figure 3</a:t>
                </a:r>
                <a:r>
                  <a:rPr lang="fr-FR" sz="2000" b="1" dirty="0" smtClean="0"/>
                  <a:t>.5: </a:t>
                </a:r>
                <a:r>
                  <a:rPr lang="fr-FR" sz="2000" dirty="0"/>
                  <a:t>Réponse du débit </a:t>
                </a:r>
                <a14:m>
                  <m:oMath xmlns:m="http://schemas.openxmlformats.org/officeDocument/2006/math">
                    <m:r>
                      <a:rPr lang="fr-FR" sz="2000" i="1"/>
                      <m:t>𝐹</m:t>
                    </m:r>
                  </m:oMath>
                </a14:m>
                <a:r>
                  <a:rPr lang="fr-FR" sz="2000" dirty="0"/>
                  <a:t> </a:t>
                </a:r>
                <a:r>
                  <a:rPr lang="fr-FR" sz="2000" dirty="0" smtClean="0"/>
                  <a:t>d’alimentation</a:t>
                </a:r>
                <a:endParaRPr lang="fr-FR" sz="20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332" y="618519"/>
                <a:ext cx="7773338" cy="866266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9144000" cy="4797152"/>
          </a:xfrm>
          <a:prstGeom prst="rect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2449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332" y="618519"/>
                <a:ext cx="7773338" cy="578234"/>
              </a:xfrm>
            </p:spPr>
            <p:txBody>
              <a:bodyPr>
                <a:normAutofit/>
              </a:bodyPr>
              <a:lstStyle/>
              <a:p>
                <a:r>
                  <a:rPr lang="fr-FR" sz="2000" b="1" dirty="0"/>
                  <a:t>Figure 3</a:t>
                </a:r>
                <a:r>
                  <a:rPr lang="fr-FR" sz="2000" b="1" dirty="0" smtClean="0"/>
                  <a:t>.6 : </a:t>
                </a:r>
                <a:r>
                  <a:rPr lang="fr-FR" sz="2000" dirty="0"/>
                  <a:t>Réponse du débit </a:t>
                </a:r>
                <a14:m>
                  <m:oMath xmlns:m="http://schemas.openxmlformats.org/officeDocument/2006/math">
                    <m:r>
                      <a:rPr lang="fr-FR" sz="2000" i="1"/>
                      <m:t>𝐹</m:t>
                    </m:r>
                  </m:oMath>
                </a14:m>
                <a:r>
                  <a:rPr lang="fr-FR" sz="2000" dirty="0"/>
                  <a:t> d’alimentation de la colonne</a:t>
                </a:r>
                <a:endParaRPr lang="fr-FR" sz="20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332" y="618519"/>
                <a:ext cx="7773338" cy="578234"/>
              </a:xfrm>
              <a:blipFill rotWithShape="0">
                <a:blip r:embed="rId2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813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2780928"/>
            <a:ext cx="712511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7200" dirty="0" smtClean="0"/>
              <a:t>IV. conclusion</a:t>
            </a:r>
            <a:endParaRPr lang="fr-FR" sz="7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08920"/>
            <a:ext cx="7125113" cy="924475"/>
          </a:xfrm>
        </p:spPr>
        <p:txBody>
          <a:bodyPr>
            <a:normAutofit fontScale="90000"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fr-FR" sz="66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Merci pour votre attention</a:t>
            </a:r>
            <a:endParaRPr lang="fr-FR" sz="6600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6801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3140968"/>
            <a:ext cx="712511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7200" dirty="0" smtClean="0"/>
              <a:t>I. Introduction </a:t>
            </a:r>
            <a:endParaRPr lang="fr-FR" sz="7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2708920"/>
            <a:ext cx="712511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000" dirty="0" smtClean="0"/>
              <a:t>II. Analyse des degrés de liberté d’un procédé</a:t>
            </a:r>
            <a:endParaRPr lang="fr-FR" sz="6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88640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Figure </a:t>
            </a:r>
            <a:r>
              <a:rPr lang="fr-FR" sz="2000" b="1" dirty="0"/>
              <a:t>2</a:t>
            </a:r>
            <a:r>
              <a:rPr lang="fr-FR" sz="2000" b="1" dirty="0" smtClean="0"/>
              <a:t>.1</a:t>
            </a:r>
            <a:r>
              <a:rPr lang="fr-FR" sz="2000" dirty="0" smtClean="0"/>
              <a:t> : Schéma simplifié d’une colonne de distillation</a:t>
            </a:r>
          </a:p>
        </p:txBody>
      </p:sp>
      <p:sp>
        <p:nvSpPr>
          <p:cNvPr id="1093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0" name="Image 22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389"/>
            <a:ext cx="9143999" cy="6080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924475"/>
          </a:xfrm>
        </p:spPr>
        <p:txBody>
          <a:bodyPr/>
          <a:lstStyle/>
          <a:p>
            <a:pPr algn="ctr"/>
            <a:r>
              <a:rPr lang="fr-FR" sz="2400" dirty="0" smtClean="0"/>
              <a:t>Tableau </a:t>
            </a:r>
            <a:r>
              <a:rPr lang="fr-FR" sz="2400" dirty="0" smtClean="0"/>
              <a:t>2.2: </a:t>
            </a:r>
            <a:r>
              <a:rPr lang="fr-FR" sz="2400" dirty="0" smtClean="0"/>
              <a:t>Les équation de bilan de matière, d’énergie et de quantité de mouvement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5182735"/>
                  </p:ext>
                </p:extLst>
              </p:nvPr>
            </p:nvGraphicFramePr>
            <p:xfrm>
              <a:off x="-573" y="1052736"/>
              <a:ext cx="9144002" cy="86588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31840"/>
                    <a:gridCol w="6012162"/>
                  </a:tblGrid>
                  <a:tr h="432048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Nom d’équation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L’équation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1851393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Bac d'alimentation </a:t>
                          </a:r>
                        </a:p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 i = f ) :</a:t>
                          </a:r>
                        </a:p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-Masse totale :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</m:t>
                                    </m:r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80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-Constituant  A :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</m:t>
                                    </m:r>
                                    <m:d>
                                      <m:dPr>
                                        <m:ctrlP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fr-FR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fr-FR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fr-FR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fr-FR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fr-FR" sz="180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596879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Haut plateau (i = N) :</a:t>
                          </a:r>
                        </a:p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/>
                            <a:t>-</a:t>
                          </a:r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Masse totale :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</m:t>
                                    </m:r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𝑁</m:t>
                                    </m:r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fr-FR" dirty="0" smtClean="0"/>
                        </a:p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/>
                            <a:t>-</a:t>
                          </a:r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Constituant A :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</m:t>
                                    </m:r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𝑅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𝑁</m:t>
                                    </m:r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𝑁</m:t>
                                    </m:r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𝑁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𝑁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</a:tr>
                  <a:tr h="596879">
                    <a:tc>
                      <a:txBody>
                        <a:bodyPr/>
                        <a:lstStyle/>
                        <a:p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Plateau inférieur (i = 1):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Masse totale : </a:t>
                          </a:r>
                        </a:p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</m:t>
                                    </m:r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𝑉</m:t>
                                </m:r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fr-FR" sz="1800" kern="1200" dirty="0" smtClean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Constituant A :</a:t>
                          </a:r>
                        </a:p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</m:t>
                                    </m:r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𝑉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  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fr-FR" sz="1800" kern="1200" dirty="0" smtClean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800" kern="1200" dirty="0" smtClean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fr-FR" dirty="0"/>
                        </a:p>
                      </a:txBody>
                      <a:tcPr/>
                    </a:tc>
                  </a:tr>
                  <a:tr h="596879"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59687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</a:tr>
                  <a:tr h="23926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</a:tr>
                  <a:tr h="1464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2278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5182735"/>
                  </p:ext>
                </p:extLst>
              </p:nvPr>
            </p:nvGraphicFramePr>
            <p:xfrm>
              <a:off x="-573" y="1052736"/>
              <a:ext cx="9144002" cy="8666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31840"/>
                    <a:gridCol w="6012162"/>
                  </a:tblGrid>
                  <a:tr h="432048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Nom d’équation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L’équation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2024888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Bac d'alimentation </a:t>
                          </a:r>
                          <a:endParaRPr lang="fr-FR" sz="180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 </a:t>
                          </a:r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 = f ) :</a:t>
                          </a:r>
                        </a:p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2178" t="-22892" r="-507" b="-307831"/>
                          </a:stretch>
                        </a:blipFill>
                      </a:tcPr>
                    </a:tc>
                  </a:tr>
                  <a:tr h="1685036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Haut plateau (i = N) :</a:t>
                          </a:r>
                        </a:p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2178" t="-147292" r="-507" b="-268953"/>
                          </a:stretch>
                        </a:blipFill>
                      </a:tcPr>
                    </a:tc>
                  </a:tr>
                  <a:tr h="2233676">
                    <a:tc>
                      <a:txBody>
                        <a:bodyPr/>
                        <a:lstStyle/>
                        <a:p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Plateau inférieur (i = 1):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2178" t="-186649" r="-507" b="-102997"/>
                          </a:stretch>
                        </a:blipFill>
                      </a:tcPr>
                    </a:tc>
                  </a:tr>
                  <a:tr h="596879"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59687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9932315"/>
                  </p:ext>
                </p:extLst>
              </p:nvPr>
            </p:nvGraphicFramePr>
            <p:xfrm>
              <a:off x="0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43808"/>
                    <a:gridCol w="6300193"/>
                  </a:tblGrid>
                  <a:tr h="1538534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1" kern="120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fr-FR" sz="18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Plateau</a:t>
                          </a:r>
                        </a:p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(i=2… N-1 et  i</a:t>
                          </a:r>
                          <a14:m>
                            <m:oMath xmlns:m="http://schemas.openxmlformats.org/officeDocument/2006/math">
                              <m:r>
                                <a:rPr lang="fr-FR" sz="18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≠</m:t>
                              </m:r>
                            </m:oMath>
                          </a14:m>
                          <a:r>
                            <a:rPr lang="fr-FR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 ):</a:t>
                          </a:r>
                        </a:p>
                        <a:p>
                          <a:endParaRPr lang="fr-F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Masse totale : </a:t>
                          </a:r>
                          <a:endParaRPr lang="fr-FR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fr-FR" sz="1800" b="1" i="1" kern="120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b="1" i="1" kern="120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fr-FR" sz="1800" b="1" i="1" kern="120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fr-FR" sz="1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fr-FR" sz="1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FR" sz="1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fr-FR" sz="1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FR" sz="1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fr-FR" sz="1800" b="1" i="1" kern="1200" smtClean="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FR" sz="1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         </m:t>
                              </m:r>
                            </m:oMath>
                          </a14:m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endParaRPr lang="fr-FR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r>
                            <a:rPr lang="fr-FR" sz="18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Constituant </a:t>
                          </a:r>
                          <a:r>
                            <a:rPr lang="fr-FR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 :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fr-FR" sz="1800" b="1" i="1" kern="120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b="1" i="1" kern="120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fr-FR" sz="1800" b="1" i="1" kern="120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fr-FR" sz="1800" b="1" i="1" kern="120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b="1" i="1" kern="120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sz="1800" b="1" i="1" kern="120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fr-FR" sz="1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fr-FR" sz="1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fr-FR" sz="1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FR" sz="1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sz="1800" b="1" i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1538534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Ballon de reflux:</a:t>
                          </a:r>
                        </a:p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Masse totale :</a:t>
                          </a:r>
                          <a:endParaRPr lang="fr-FR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	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fr-FR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fr-FR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𝑅𝐷</m:t>
                                      </m:r>
                                    </m:sub>
                                  </m:sSub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fr-FR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fr-FR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fr-FR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𝐷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fr-FR" sz="1800" kern="1200" dirty="0" smtClean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Constituant </a:t>
                          </a:r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  <a:p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fr-FR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fr-FR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𝑅𝐷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fr-FR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𝐷</m:t>
                                      </m:r>
                                    </m:sub>
                                  </m:sSub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fr-FR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fr-FR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fr-FR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fr-FR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𝐷</m:t>
                                  </m:r>
                                </m:sub>
                              </m:sSub>
                            </m:oMath>
                          </a14:m>
                          <a:endParaRPr lang="fr-FR" dirty="0"/>
                        </a:p>
                      </a:txBody>
                      <a:tcPr/>
                    </a:tc>
                  </a:tr>
                  <a:tr h="1538534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Base de colonne :</a:t>
                          </a:r>
                        </a:p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Masse totale :</a:t>
                          </a:r>
                          <a:endParaRPr lang="fr-FR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fr-FR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fr-FR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fr-FR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fr-FR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  <m:r>
                                <a:rPr lang="fr-FR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𝐵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sz="1800" i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                                                                     </a:t>
                          </a:r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Constituant </a:t>
                          </a:r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    :  </a:t>
                          </a:r>
                        </a:p>
                        <a:p>
                          <a:r>
                            <a:rPr lang="fr-FR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fr-FR" sz="1800" i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fr-FR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fr-FR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fr-FR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fr-FR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fr-FR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  <m:sSub>
                                <m:sSubPr>
                                  <m:ctrlP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fr-FR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𝐵</m:t>
                                  </m:r>
                                </m:sub>
                              </m:sSub>
                            </m:oMath>
                          </a14:m>
                          <a:endParaRPr lang="fr-FR" dirty="0"/>
                        </a:p>
                      </a:txBody>
                      <a:tcPr/>
                    </a:tc>
                  </a:tr>
                  <a:tr h="974956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Equations d’équilibre L-V :</a:t>
                          </a:r>
                        </a:p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𝛼</m:t>
                                    </m:r>
                                    <m:sSub>
                                      <m:sSubPr>
                                        <m:ctrlP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(1+</m:t>
                                    </m:r>
                                    <m:d>
                                      <m:dPr>
                                        <m:ctrlP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 </m:t>
                                        </m:r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𝛼</m:t>
                                        </m:r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) 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</a:tr>
                  <a:tr h="1267442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Equations quantité de mouvement ou hydraulique :</a:t>
                          </a:r>
                        </a:p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relations hydrauliques</a:t>
                          </a:r>
                          <a:r>
                            <a:rPr lang="fr-FR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:</a:t>
                          </a:r>
                          <a:endParaRPr lang="fr-FR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fr-F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fr-FR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                      </m:t>
                                </m:r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=1,2,…, </m:t>
                                </m:r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,…, </m:t>
                                </m:r>
                                <m:r>
                                  <a:rPr lang="fr-F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fr-FR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9932315"/>
                  </p:ext>
                </p:extLst>
              </p:nvPr>
            </p:nvGraphicFramePr>
            <p:xfrm>
              <a:off x="0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43808"/>
                    <a:gridCol w="6300193"/>
                  </a:tblGrid>
                  <a:tr h="153853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28" t="-1984" r="-222270" b="-34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5358" t="-1984" r="-387" b="-347619"/>
                          </a:stretch>
                        </a:blipFill>
                      </a:tcPr>
                    </a:tc>
                  </a:tr>
                  <a:tr h="1538534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Ballon de reflux:</a:t>
                          </a:r>
                        </a:p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5358" t="-101581" r="-387" b="-246245"/>
                          </a:stretch>
                        </a:blipFill>
                      </a:tcPr>
                    </a:tc>
                  </a:tr>
                  <a:tr h="1538534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Base de colonne :</a:t>
                          </a:r>
                        </a:p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5358" t="-202381" r="-387" b="-147222"/>
                          </a:stretch>
                        </a:blipFill>
                      </a:tcPr>
                    </a:tc>
                  </a:tr>
                  <a:tr h="974956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Equations d’équilibre L-V :</a:t>
                          </a:r>
                        </a:p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5358" t="-476250" r="-387" b="-131875"/>
                          </a:stretch>
                        </a:blipFill>
                      </a:tcPr>
                    </a:tc>
                  </a:tr>
                  <a:tr h="1267442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Equations quantité de mouvement ou hydraulique :</a:t>
                          </a:r>
                        </a:p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5358" t="-443269" r="-387" b="-144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18920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988616"/>
              </p:ext>
            </p:extLst>
          </p:nvPr>
        </p:nvGraphicFramePr>
        <p:xfrm>
          <a:off x="0" y="836715"/>
          <a:ext cx="9144000" cy="6021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18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765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Nombres d’équations</a:t>
                      </a:r>
                      <a:endParaRPr lang="fr-FR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765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Origine</a:t>
                      </a:r>
                      <a:endParaRPr lang="fr-FR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18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7650" algn="l"/>
                        </a:tabLs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N+1</a:t>
                      </a:r>
                      <a:endParaRPr lang="fr-FR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765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Relation </a:t>
                      </a:r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d’équilibre      [</a:t>
                      </a:r>
                      <a:r>
                        <a:rPr lang="fr-FR" sz="18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éq</a:t>
                      </a:r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.  1.17]</a:t>
                      </a:r>
                      <a:endParaRPr lang="fr-FR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18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7650" algn="l"/>
                        </a:tabLs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</a:t>
                      </a:r>
                      <a:endParaRPr lang="fr-FR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765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Relation hydraulique     </a:t>
                      </a:r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[</a:t>
                      </a:r>
                      <a:r>
                        <a:rPr lang="fr-FR" sz="18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éq</a:t>
                      </a:r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.  1.18]</a:t>
                      </a:r>
                      <a:endParaRPr lang="fr-FR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85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7650" algn="l"/>
                        </a:tabLs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fr-FR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765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Equilibre autour du plateau d'alimentation [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éq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.  1.5 et 1.6]</a:t>
                      </a:r>
                      <a:endParaRPr lang="fr-FR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85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7650" algn="l"/>
                        </a:tabLs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fr-FR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765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Equilibre autour du plateau supérieur [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éq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.  1.7 et 1.8</a:t>
                      </a:r>
                      <a:endParaRPr lang="fr-FR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85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7650" algn="l"/>
                        </a:tabLs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fr-FR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765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Equilibre autour du plateau inférieur  [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éq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.  1.9 et 1.10]</a:t>
                      </a:r>
                      <a:endParaRPr lang="fr-FR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18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7650" algn="l"/>
                        </a:tabLst>
                      </a:pPr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2(N-3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endParaRPr lang="fr-FR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4485" algn="ctr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Equilibre autour du plateau i	 [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éq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. 1.11 et 1.12]</a:t>
                      </a:r>
                      <a:endParaRPr lang="fr-FR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85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765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fr-FR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765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Equilibre autour du ballon de reflux [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éq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.  1.13 et 1.14]</a:t>
                      </a:r>
                      <a:endParaRPr lang="fr-FR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85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765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fr-FR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765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Equilibre autour de la base de la colonne [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éq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.  1.15 et 1.16]</a:t>
                      </a:r>
                      <a:endParaRPr lang="fr-FR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18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7650" algn="l"/>
                        </a:tabLs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Total</a:t>
                      </a:r>
                      <a:endParaRPr lang="fr-FR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7650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4N+5</a:t>
                      </a:r>
                      <a:endParaRPr lang="fr-FR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16632"/>
            <a:ext cx="96536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Tableau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2. 3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 Décompte d’équations du modèle de la colonne de distillation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4747377"/>
                  </p:ext>
                </p:extLst>
              </p:nvPr>
            </p:nvGraphicFramePr>
            <p:xfrm>
              <a:off x="0" y="1628800"/>
              <a:ext cx="9144000" cy="43204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5816"/>
                    <a:gridCol w="6228184"/>
                  </a:tblGrid>
                  <a:tr h="6172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:r>
                            <a:rPr lang="fr-FR" sz="2000" b="0" dirty="0">
                              <a:solidFill>
                                <a:schemeClr val="tx1"/>
                              </a:solidFill>
                              <a:latin typeface="Calibri"/>
                              <a:ea typeface="Times New Roman"/>
                              <a:cs typeface="Calibri"/>
                            </a:rPr>
                            <a:t>Nombres de variables</a:t>
                          </a:r>
                          <a:endParaRPr lang="fr-FR" sz="2000" b="0" dirty="0">
                            <a:solidFill>
                              <a:schemeClr val="tx1"/>
                            </a:solidFill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:r>
                            <a:rPr lang="fr-FR" sz="2000" b="0" dirty="0">
                              <a:solidFill>
                                <a:schemeClr val="tx1"/>
                              </a:solidFill>
                              <a:latin typeface="Calibri"/>
                              <a:ea typeface="Times New Roman"/>
                              <a:cs typeface="Calibri"/>
                            </a:rPr>
                            <a:t>Type</a:t>
                          </a:r>
                          <a:endParaRPr lang="fr-FR" sz="2000" b="0" dirty="0">
                            <a:solidFill>
                              <a:schemeClr val="tx1"/>
                            </a:solidFill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:r>
                            <a:rPr lang="fr-FR" sz="2000" b="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Calibri"/>
                            </a:rPr>
                            <a:t>N+2</a:t>
                          </a:r>
                          <a:endParaRPr lang="fr-FR" sz="2000" b="0"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000" b="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b="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2000" b="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FR" sz="20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      </m:t>
                                </m:r>
                                <m:r>
                                  <a:rPr lang="fr-FR" sz="20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  <m:r>
                                  <a:rPr lang="fr-FR" sz="20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=1,2,…,</m:t>
                                </m:r>
                                <m:r>
                                  <a:rPr lang="fr-FR" sz="20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𝑓</m:t>
                                </m:r>
                                <m:r>
                                  <a:rPr lang="fr-FR" sz="20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…,</m:t>
                                </m:r>
                                <m:r>
                                  <a:rPr lang="fr-FR" sz="20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𝑁</m:t>
                                </m:r>
                                <m:r>
                                  <a:rPr lang="fr-FR" sz="20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r>
                                  <a:rPr lang="fr-FR" sz="20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𝐷</m:t>
                                </m:r>
                                <m:r>
                                  <a:rPr lang="fr-FR" sz="20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r>
                                  <a:rPr lang="fr-FR" sz="20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𝐵</m:t>
                                </m:r>
                                <m:r>
                                  <a:rPr lang="fr-FR" sz="20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  <m:r>
                                  <a:rPr lang="fr-FR" sz="20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𝐶𝑜𝑚𝑝𝑜𝑠𝑖𝑡𝑖𝑜𝑛</m:t>
                                </m:r>
                                <m:r>
                                  <a:rPr lang="fr-FR" sz="20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  <m:r>
                                  <a:rPr lang="fr-FR" sz="20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𝑑𝑢</m:t>
                                </m:r>
                                <m:r>
                                  <a:rPr lang="fr-FR" sz="20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  <m:r>
                                  <a:rPr lang="fr-FR" sz="20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𝑙𝑖𝑞𝑢𝑖𝑑𝑒</m:t>
                                </m:r>
                              </m:oMath>
                            </m:oMathPara>
                          </a14:m>
                          <a:endParaRPr lang="fr-FR" sz="20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:r>
                            <a:rPr lang="fr-FR" sz="2000" b="0" dirty="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Calibri"/>
                            </a:rPr>
                            <a:t>N+1</a:t>
                          </a:r>
                          <a:endParaRPr lang="fr-FR" sz="2000" b="0" dirty="0"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000" b="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b="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fr-FR" sz="2000" b="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FR" sz="20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          </m:t>
                                </m:r>
                                <m:r>
                                  <a:rPr lang="fr-FR" sz="20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  <m:r>
                                  <a:rPr lang="fr-FR" sz="20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=1,2,…,</m:t>
                                </m:r>
                                <m:r>
                                  <a:rPr lang="fr-FR" sz="20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𝑓</m:t>
                                </m:r>
                                <m:r>
                                  <a:rPr lang="fr-FR" sz="20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…,</m:t>
                                </m:r>
                                <m:r>
                                  <a:rPr lang="fr-FR" sz="20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𝑁</m:t>
                                </m:r>
                                <m:r>
                                  <a:rPr lang="fr-FR" sz="20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r>
                                  <a:rPr lang="fr-FR" sz="20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𝐵</m:t>
                                </m:r>
                                <m:r>
                                  <a:rPr lang="fr-FR" sz="20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   </m:t>
                                </m:r>
                                <m:r>
                                  <a:rPr lang="fr-FR" sz="20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𝑐𝑜𝑚𝑝𝑜𝑠𝑖𝑡𝑖𝑜𝑛</m:t>
                                </m:r>
                                <m:r>
                                  <a:rPr lang="fr-FR" sz="20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  <m:r>
                                  <a:rPr lang="fr-FR" sz="20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𝑑𝑒</m:t>
                                </m:r>
                                <m:r>
                                  <a:rPr lang="fr-FR" sz="20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  <m:r>
                                  <a:rPr lang="fr-FR" sz="20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𝑣𝑎𝑝𝑒𝑢𝑟</m:t>
                                </m:r>
                              </m:oMath>
                            </m:oMathPara>
                          </a14:m>
                          <a:endParaRPr lang="fr-FR" sz="20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:r>
                            <a:rPr lang="fr-FR" sz="2000" b="0" dirty="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Calibri"/>
                            </a:rPr>
                            <a:t>N+2</a:t>
                          </a:r>
                          <a:endParaRPr lang="fr-FR" sz="2000" b="0" dirty="0"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0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fr-FR" sz="20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FR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  </m:t>
                                </m:r>
                                <m:r>
                                  <a:rPr lang="fr-FR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lang="fr-FR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=1,2,…,</m:t>
                                </m:r>
                                <m:r>
                                  <a:rPr lang="fr-FR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  <m:r>
                                  <a:rPr lang="fr-FR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…,</m:t>
                                </m:r>
                                <m:r>
                                  <a:rPr lang="fr-FR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𝑁</m:t>
                                </m:r>
                                <m:r>
                                  <a:rPr lang="fr-FR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fr-FR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𝑅𝐷</m:t>
                                </m:r>
                                <m:r>
                                  <a:rPr lang="fr-FR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fr-FR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𝐵</m:t>
                                </m:r>
                                <m:r>
                                  <a:rPr lang="fr-FR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</m:t>
                                </m:r>
                                <m:r>
                                  <a:rPr lang="fr-FR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𝑚𝑜𝑙𝑒𝑠</m:t>
                                </m:r>
                                <m:r>
                                  <a:rPr lang="fr-FR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</m:t>
                                </m:r>
                                <m:r>
                                  <a:rPr lang="fr-FR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𝑙𝑖𝑞𝑢𝑖𝑑𝑒</m:t>
                                </m:r>
                                <m:r>
                                  <a:rPr lang="fr-FR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</m:t>
                                </m:r>
                                <m:r>
                                  <a:rPr lang="fr-FR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𝑟𝑒𝑡𝑒𝑛𝑢𝑒𝑠</m:t>
                                </m:r>
                              </m:oMath>
                            </m:oMathPara>
                          </a14:m>
                          <a:endParaRPr lang="fr-FR" sz="2000" b="0" dirty="0">
                            <a:solidFill>
                              <a:srgbClr val="000000"/>
                            </a:solidFill>
                            <a:latin typeface="Calibri"/>
                            <a:ea typeface="Times New Roman"/>
                            <a:cs typeface="Calibri"/>
                          </a:endParaRPr>
                        </a:p>
                      </a:txBody>
                      <a:tcPr marL="68580" marR="68580" marT="0" marB="0"/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:r>
                            <a:rPr lang="fr-FR" sz="2000" b="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Calibri"/>
                            </a:rPr>
                            <a:t>N</a:t>
                          </a:r>
                          <a:endParaRPr lang="fr-FR" sz="2000" b="0"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0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fr-FR" sz="20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FR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       </m:t>
                                </m:r>
                                <m:r>
                                  <a:rPr lang="fr-FR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lang="fr-FR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=1,2,…,</m:t>
                                </m:r>
                                <m:r>
                                  <a:rPr lang="fr-FR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  <m:r>
                                  <a:rPr lang="fr-FR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… ,</m:t>
                                </m:r>
                                <m:r>
                                  <a:rPr lang="fr-FR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𝑁</m:t>
                                </m:r>
                                <m:r>
                                  <a:rPr lang="fr-FR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     </m:t>
                                </m:r>
                                <m:r>
                                  <a:rPr lang="fr-FR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𝑙𝑒</m:t>
                                </m:r>
                                <m:r>
                                  <a:rPr lang="fr-FR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fr-FR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𝑙𝑖𝑞𝑢𝑖𝑑𝑒</m:t>
                                </m:r>
                                <m:r>
                                  <a:rPr lang="fr-FR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fr-FR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𝑞𝑢𝑖</m:t>
                                </m:r>
                                <m:r>
                                  <a:rPr lang="fr-FR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fr-FR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𝑠</m:t>
                                </m:r>
                                <m:r>
                                  <a:rPr lang="fr-FR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′é</m:t>
                                </m:r>
                                <m:r>
                                  <a:rPr lang="fr-FR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𝑐𝑜𝑢𝑙𝑒</m:t>
                                </m:r>
                              </m:oMath>
                            </m:oMathPara>
                          </a14:m>
                          <a:endParaRPr lang="fr-FR" sz="2000" b="0" dirty="0">
                            <a:solidFill>
                              <a:srgbClr val="000000"/>
                            </a:solidFill>
                            <a:latin typeface="Calibri"/>
                            <a:ea typeface="Times New Roman"/>
                            <a:cs typeface="Calibri"/>
                          </a:endParaRPr>
                        </a:p>
                      </a:txBody>
                      <a:tcPr marL="68580" marR="68580" marT="0" marB="0"/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:r>
                            <a:rPr lang="fr-FR" sz="2000" b="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Calibri"/>
                            </a:rPr>
                            <a:t>6</a:t>
                          </a:r>
                          <a:endParaRPr lang="fr-FR" sz="2000" b="0"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0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fr-FR" sz="20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fr-FR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fr-FR" sz="20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fr-FR" sz="20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fr-FR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fr-FR" sz="20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fr-FR" sz="20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fr-FR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fr-FR" sz="20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fr-FR" sz="20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fr-FR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fr-FR" sz="20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fr-FR" sz="20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fr-FR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fr-FR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fr-FR" sz="2000" b="0" dirty="0">
                            <a:solidFill>
                              <a:srgbClr val="000000"/>
                            </a:solidFill>
                            <a:latin typeface="Calibri"/>
                            <a:ea typeface="Times New Roman"/>
                            <a:cs typeface="Calibri"/>
                          </a:endParaRPr>
                        </a:p>
                      </a:txBody>
                      <a:tcPr marL="68580" marR="68580" marT="0" marB="0"/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:r>
                            <a:rPr lang="fr-FR" sz="2000" b="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Calibri"/>
                            </a:rPr>
                            <a:t>Total</a:t>
                          </a:r>
                          <a:endParaRPr lang="fr-FR" sz="2000" b="0"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:r>
                            <a:rPr lang="fr-FR" sz="2000" b="0" dirty="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Calibri"/>
                            </a:rPr>
                            <a:t>4N+11</a:t>
                          </a:r>
                          <a:endParaRPr lang="fr-FR" sz="2000" b="0" dirty="0"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4747377"/>
                  </p:ext>
                </p:extLst>
              </p:nvPr>
            </p:nvGraphicFramePr>
            <p:xfrm>
              <a:off x="0" y="1628800"/>
              <a:ext cx="9144000" cy="43204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5816"/>
                    <a:gridCol w="6228184"/>
                  </a:tblGrid>
                  <a:tr h="6172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:r>
                            <a:rPr lang="fr-FR" sz="2000" b="0" dirty="0">
                              <a:solidFill>
                                <a:schemeClr val="tx1"/>
                              </a:solidFill>
                              <a:latin typeface="Calibri"/>
                              <a:ea typeface="Times New Roman"/>
                              <a:cs typeface="Calibri"/>
                            </a:rPr>
                            <a:t>Nombres de variables</a:t>
                          </a:r>
                          <a:endParaRPr lang="fr-FR" sz="2000" b="0" dirty="0">
                            <a:solidFill>
                              <a:schemeClr val="tx1"/>
                            </a:solidFill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:r>
                            <a:rPr lang="fr-FR" sz="2000" b="0" dirty="0">
                              <a:solidFill>
                                <a:schemeClr val="tx1"/>
                              </a:solidFill>
                              <a:latin typeface="Calibri"/>
                              <a:ea typeface="Times New Roman"/>
                              <a:cs typeface="Calibri"/>
                            </a:rPr>
                            <a:t>Type</a:t>
                          </a:r>
                          <a:endParaRPr lang="fr-FR" sz="2000" b="0" dirty="0">
                            <a:solidFill>
                              <a:schemeClr val="tx1"/>
                            </a:solidFill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:r>
                            <a:rPr lang="fr-FR" sz="2000" b="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Calibri"/>
                            </a:rPr>
                            <a:t>N+2</a:t>
                          </a:r>
                          <a:endParaRPr lang="fr-FR" sz="2000" b="0"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46967" t="-107843" r="-489" b="-499020"/>
                          </a:stretch>
                        </a:blip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:r>
                            <a:rPr lang="fr-FR" sz="2000" b="0" dirty="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Calibri"/>
                            </a:rPr>
                            <a:t>N+1</a:t>
                          </a:r>
                          <a:endParaRPr lang="fr-FR" sz="2000" b="0" dirty="0"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46967" t="-209901" r="-489" b="-403960"/>
                          </a:stretch>
                        </a:blip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:r>
                            <a:rPr lang="fr-FR" sz="2000" b="0" dirty="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Calibri"/>
                            </a:rPr>
                            <a:t>N+2</a:t>
                          </a:r>
                          <a:endParaRPr lang="fr-FR" sz="2000" b="0" dirty="0"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46967" t="-309901" r="-489" b="-303960"/>
                          </a:stretch>
                        </a:blip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:r>
                            <a:rPr lang="fr-FR" sz="2000" b="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Calibri"/>
                            </a:rPr>
                            <a:t>N</a:t>
                          </a:r>
                          <a:endParaRPr lang="fr-FR" sz="2000" b="0"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46967" t="-409901" r="-489" b="-203960"/>
                          </a:stretch>
                        </a:blip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:r>
                            <a:rPr lang="fr-FR" sz="2000" b="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Calibri"/>
                            </a:rPr>
                            <a:t>6</a:t>
                          </a:r>
                          <a:endParaRPr lang="fr-FR" sz="2000" b="0"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46967" t="-504902" r="-489" b="-101961"/>
                          </a:stretch>
                        </a:blip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:r>
                            <a:rPr lang="fr-FR" sz="2000" b="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Calibri"/>
                            </a:rPr>
                            <a:t>Total</a:t>
                          </a:r>
                          <a:endParaRPr lang="fr-FR" sz="2000" b="0"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057650" algn="l"/>
                            </a:tabLst>
                          </a:pPr>
                          <a:r>
                            <a:rPr lang="fr-FR" sz="2000" b="0" dirty="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Calibri"/>
                            </a:rPr>
                            <a:t>4N+11</a:t>
                          </a:r>
                          <a:endParaRPr lang="fr-FR" sz="2000" b="0" dirty="0"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33265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Calibri" pitchFamily="34" charset="0"/>
              </a:rPr>
              <a:t>Tableau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Calibri" pitchFamily="34" charset="0"/>
              </a:rPr>
              <a:t>2.4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Calibri" pitchFamily="34" charset="0"/>
              </a:rPr>
              <a:t> : Décompte des variables du modèle de la colonne de distillation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TC104033925[[fn=Droplet]]</Template>
  <TotalTime>563</TotalTime>
  <Words>543</Words>
  <Application>Microsoft Office PowerPoint</Application>
  <PresentationFormat>On-screen Show (4:3)</PresentationFormat>
  <Paragraphs>168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Algerian</vt:lpstr>
      <vt:lpstr>Arial</vt:lpstr>
      <vt:lpstr>Calibri</vt:lpstr>
      <vt:lpstr>Cambria</vt:lpstr>
      <vt:lpstr>Cambria Math</vt:lpstr>
      <vt:lpstr>Times New Roman</vt:lpstr>
      <vt:lpstr>Tw Cen MT</vt:lpstr>
      <vt:lpstr>Droplet</vt:lpstr>
      <vt:lpstr>Présentation du rapport du projet de fin d’étude: étude du contrôle global d’un procédé: application a un procédé de séparation par réaction chimique</vt:lpstr>
      <vt:lpstr>PowerPoint Presentation</vt:lpstr>
      <vt:lpstr>I. Introduction </vt:lpstr>
      <vt:lpstr>II. Analyse des degrés de liberté d’un procédé</vt:lpstr>
      <vt:lpstr>PowerPoint Presentation</vt:lpstr>
      <vt:lpstr>Tableau 2.2: Les équation de bilan de matière, d’énergie et de quantité de mouvement</vt:lpstr>
      <vt:lpstr>PowerPoint Presentation</vt:lpstr>
      <vt:lpstr>PowerPoint Presentation</vt:lpstr>
      <vt:lpstr>PowerPoint Presentation</vt:lpstr>
      <vt:lpstr>Donc  le nombre deS degrés de libertés de la colonne de distillation d’un mélange binaire idéal est :  f=(4N+11)-(4N+5)=6                                  </vt:lpstr>
      <vt:lpstr>PowerPoint Presentation</vt:lpstr>
      <vt:lpstr>III. Application a un procédé de séparation par réaction chimique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D’où les degrés de liberté :  59-49=10  On fixe les variables suivant :   〖                         T〗_0,T_D,z_0,F_0   Donc le nombre de variables devient :     10-4=6  </vt:lpstr>
      <vt:lpstr>6 variables a contrôlés  x_B,x_D,H_B,H_D,H_R,T_R</vt:lpstr>
      <vt:lpstr>PowerPoint Presentation</vt:lpstr>
      <vt:lpstr>PowerPoint Presentation</vt:lpstr>
      <vt:lpstr>PowerPoint Presentation</vt:lpstr>
      <vt:lpstr>Figure 3.2: Schéma alternative 1 du contrôle du procédé étudié </vt:lpstr>
      <vt:lpstr>Figure 3.5: Réponse du débit F d’alimentation</vt:lpstr>
      <vt:lpstr>Figure 3.6 : Réponse du débit F d’alimentation de la colonne</vt:lpstr>
      <vt:lpstr>IV. conclusion</vt:lpstr>
      <vt:lpstr>Merci pour votre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compaq</dc:creator>
  <cp:lastModifiedBy>Rajae Boubrahmi</cp:lastModifiedBy>
  <cp:revision>79</cp:revision>
  <dcterms:created xsi:type="dcterms:W3CDTF">2014-04-23T21:20:09Z</dcterms:created>
  <dcterms:modified xsi:type="dcterms:W3CDTF">2014-04-25T09:27:24Z</dcterms:modified>
</cp:coreProperties>
</file>