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3" r:id="rId1"/>
  </p:sldMasterIdLst>
  <p:notesMasterIdLst>
    <p:notesMasterId r:id="rId19"/>
  </p:notesMasterIdLst>
  <p:sldIdLst>
    <p:sldId id="257" r:id="rId2"/>
    <p:sldId id="259" r:id="rId3"/>
    <p:sldId id="260" r:id="rId4"/>
    <p:sldId id="261" r:id="rId5"/>
    <p:sldId id="263" r:id="rId6"/>
    <p:sldId id="264" r:id="rId7"/>
    <p:sldId id="265" r:id="rId8"/>
    <p:sldId id="270" r:id="rId9"/>
    <p:sldId id="269" r:id="rId10"/>
    <p:sldId id="268" r:id="rId11"/>
    <p:sldId id="267" r:id="rId12"/>
    <p:sldId id="271" r:id="rId13"/>
    <p:sldId id="272" r:id="rId14"/>
    <p:sldId id="273" r:id="rId15"/>
    <p:sldId id="274" r:id="rId16"/>
    <p:sldId id="275" r:id="rId17"/>
    <p:sldId id="27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mane remissa" initials="ir" lastIdx="1" clrIdx="0">
    <p:extLst>
      <p:ext uri="{19B8F6BF-5375-455C-9EA6-DF929625EA0E}">
        <p15:presenceInfo xmlns:p15="http://schemas.microsoft.com/office/powerpoint/2012/main" userId="imane remiss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72" autoAdjust="0"/>
    <p:restoredTop sz="94660"/>
  </p:normalViewPr>
  <p:slideViewPr>
    <p:cSldViewPr snapToGrid="0">
      <p:cViewPr varScale="1">
        <p:scale>
          <a:sx n="56" d="100"/>
          <a:sy n="56" d="100"/>
        </p:scale>
        <p:origin x="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LU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2DDB1-EBEF-449B-88A8-828CD173ACBE}" type="datetimeFigureOut">
              <a:rPr lang="fr-LU" smtClean="0"/>
              <a:t>25/04/2014</a:t>
            </a:fld>
            <a:endParaRPr lang="fr-LU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LU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LU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LU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106EAC-7834-4103-B7CD-BC98FFFBC718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3696407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E7C55-8382-4D3C-AF44-D6202B3EB4C6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868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4/25/2014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957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441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496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242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782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888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470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2525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888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312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359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958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409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502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043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07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192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809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  <p:sldLayoutId id="2147483915" r:id="rId12"/>
    <p:sldLayoutId id="2147483916" r:id="rId13"/>
    <p:sldLayoutId id="2147483917" r:id="rId14"/>
    <p:sldLayoutId id="2147483918" r:id="rId15"/>
    <p:sldLayoutId id="2147483919" r:id="rId16"/>
    <p:sldLayoutId id="214748392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68411" y="0"/>
            <a:ext cx="9431866" cy="1711465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 prst="angle"/>
            </a:sp3d>
          </a:bodyPr>
          <a:lstStyle/>
          <a:p>
            <a:pPr algn="ctr"/>
            <a:r>
              <a:rPr lang="fr-FR" sz="2400" b="1" cap="none" dirty="0" smtClean="0">
                <a:ln/>
                <a:solidFill>
                  <a:schemeClr val="accent4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UNIVERSITE SIDI MOHAMED  BEN ABDELLAH </a:t>
            </a:r>
            <a:br>
              <a:rPr lang="fr-FR" sz="2400" b="1" cap="none" dirty="0" smtClean="0">
                <a:ln/>
                <a:solidFill>
                  <a:schemeClr val="accent4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</a:br>
            <a:r>
              <a:rPr lang="fr-FR" sz="2400" b="1" cap="none" dirty="0" smtClean="0">
                <a:ln/>
                <a:solidFill>
                  <a:schemeClr val="accent4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ECOLE SUPERIEURE  DE TECHONOLOGIE DE FES</a:t>
            </a:r>
            <a:br>
              <a:rPr lang="fr-FR" sz="2400" b="1" cap="none" dirty="0" smtClean="0">
                <a:ln/>
                <a:solidFill>
                  <a:schemeClr val="accent4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</a:br>
            <a:r>
              <a:rPr lang="fr-FR" sz="2400" b="1" cap="none" dirty="0" smtClean="0">
                <a:ln/>
                <a:solidFill>
                  <a:schemeClr val="accent4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fr-LU" sz="2400" b="1" cap="none" dirty="0" smtClean="0">
                <a:ln/>
                <a:solidFill>
                  <a:schemeClr val="accent4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DEPARTEMENT GENIE DES PROCEDES</a:t>
            </a:r>
            <a:br>
              <a:rPr lang="fr-LU" sz="2400" b="1" cap="none" dirty="0" smtClean="0">
                <a:ln/>
                <a:solidFill>
                  <a:schemeClr val="accent4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</a:br>
            <a:r>
              <a:rPr lang="fr-LU" sz="2400" b="1" cap="none" dirty="0" smtClean="0">
                <a:ln/>
                <a:solidFill>
                  <a:schemeClr val="accent4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OPTION  INDUSTRIES  CHIMIQUES   </a:t>
            </a:r>
            <a:br>
              <a:rPr lang="fr-LU" sz="2400" b="1" cap="none" dirty="0" smtClean="0">
                <a:ln/>
                <a:solidFill>
                  <a:schemeClr val="accent4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</a:br>
            <a:r>
              <a:rPr lang="fr-LU" sz="2400" b="1" cap="none" dirty="0" smtClean="0">
                <a:ln/>
                <a:solidFill>
                  <a:schemeClr val="accent4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  </a:t>
            </a:r>
            <a:endParaRPr lang="fr-LU" sz="2400" b="1" cap="none" dirty="0">
              <a:ln/>
              <a:solidFill>
                <a:schemeClr val="accent4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08702" y="2338506"/>
            <a:ext cx="8791575" cy="1655762"/>
          </a:xfrm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 prst="angle"/>
            </a:sp3d>
          </a:bodyPr>
          <a:lstStyle/>
          <a:p>
            <a:pPr algn="ctr"/>
            <a:r>
              <a:rPr lang="fr-FR" sz="2800" b="1" u="sng" cap="none" dirty="0" smtClean="0">
                <a:ln/>
                <a:solidFill>
                  <a:schemeClr val="accent4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  </a:t>
            </a:r>
            <a:r>
              <a:rPr lang="fr-FR" sz="2800" b="1" u="sng" cap="none" dirty="0" smtClean="0">
                <a:ln/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PROJET DE FIN D’ÉTUDES </a:t>
            </a:r>
          </a:p>
          <a:p>
            <a:pPr algn="ctr"/>
            <a:r>
              <a:rPr lang="fr-FR" b="1" cap="none" dirty="0" smtClean="0">
                <a:ln/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Simulation de la conduite automatisé d’un réacteur chimique a cuve        parfaitement  agitée </a:t>
            </a:r>
          </a:p>
          <a:p>
            <a:pPr algn="ctr"/>
            <a:endParaRPr lang="fr-LU" b="1" cap="none" dirty="0">
              <a:ln/>
              <a:solidFill>
                <a:schemeClr val="accent4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824411" y="6191708"/>
            <a:ext cx="3098800" cy="369332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2</a:t>
            </a:r>
            <a:r>
              <a:rPr lang="fr-FR" b="1" u="sng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013/2014</a:t>
            </a:r>
            <a:endParaRPr lang="fr-LU" b="1" dirty="0">
              <a:solidFill>
                <a:schemeClr val="bg1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989" y="0"/>
            <a:ext cx="1295400" cy="1638300"/>
          </a:xfrm>
          <a:prstGeom prst="ellipse">
            <a:avLst/>
          </a:prstGeom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10" name="Imag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0277" y="36582"/>
            <a:ext cx="1491723" cy="1638300"/>
          </a:xfrm>
          <a:prstGeom prst="ellipse">
            <a:avLst/>
          </a:prstGeom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14" name="Ellipse 13"/>
          <p:cNvSpPr/>
          <p:nvPr/>
        </p:nvSpPr>
        <p:spPr>
          <a:xfrm>
            <a:off x="9802086" y="3243975"/>
            <a:ext cx="2939629" cy="2382976"/>
          </a:xfrm>
          <a:prstGeom prst="ellipse">
            <a:avLst/>
          </a:prstGeom>
          <a:ln>
            <a:solidFill>
              <a:schemeClr val="tx2">
                <a:lumMod val="50000"/>
              </a:schemeClr>
            </a:solidFill>
          </a:ln>
          <a:scene3d>
            <a:camera prst="perspectiveContrastingLeftFacing"/>
            <a:lightRig rig="threePt" dir="t"/>
          </a:scene3d>
          <a:sp3d>
            <a:bevelT w="114300" prst="hardEdg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JURY :</a:t>
            </a:r>
          </a:p>
          <a:p>
            <a:pPr algn="ctr"/>
            <a:r>
              <a:rPr lang="fr-FR" sz="2000" b="1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Mr.RABI</a:t>
            </a:r>
            <a:r>
              <a:rPr lang="fr-FR" sz="2000" b="1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2000" b="1" dirty="0">
              <a:solidFill>
                <a:schemeClr val="bg1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000" b="1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Mr. </a:t>
            </a:r>
            <a:r>
              <a:rPr lang="fr-FR" sz="2000" b="1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SLAOUi</a:t>
            </a:r>
            <a:endParaRPr lang="fr-LU" sz="2000" b="1" dirty="0">
              <a:solidFill>
                <a:schemeClr val="bg1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000" b="1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Mr . ZERROUQ</a:t>
            </a:r>
          </a:p>
        </p:txBody>
      </p:sp>
      <p:sp>
        <p:nvSpPr>
          <p:cNvPr id="4" name="Organigramme : Connecteur 3"/>
          <p:cNvSpPr/>
          <p:nvPr/>
        </p:nvSpPr>
        <p:spPr>
          <a:xfrm>
            <a:off x="262571" y="4549940"/>
            <a:ext cx="4179889" cy="1826434"/>
          </a:xfrm>
          <a:prstGeom prst="flowChartConnector">
            <a:avLst/>
          </a:prstGeom>
          <a:ln>
            <a:solidFill>
              <a:schemeClr val="tx2">
                <a:lumMod val="50000"/>
              </a:schemeClr>
            </a:solidFill>
          </a:ln>
          <a:scene3d>
            <a:camera prst="isometricOffAxis1Righ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0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Réalisé </a:t>
            </a:r>
            <a:r>
              <a:rPr lang="fr-FR" sz="2000" dirty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par :</a:t>
            </a:r>
          </a:p>
          <a:p>
            <a:endParaRPr lang="fr-FR" b="1" dirty="0">
              <a:solidFill>
                <a:schemeClr val="bg1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b="1" dirty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REMISSA IMANE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b="1" dirty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FERGHASS ABDELLATIF </a:t>
            </a:r>
            <a:endParaRPr lang="fr-LU" b="1" dirty="0">
              <a:solidFill>
                <a:schemeClr val="bg1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Organigramme : Connecteur 4"/>
          <p:cNvSpPr/>
          <p:nvPr/>
        </p:nvSpPr>
        <p:spPr>
          <a:xfrm>
            <a:off x="0" y="3243975"/>
            <a:ext cx="2614081" cy="1664824"/>
          </a:xfrm>
          <a:prstGeom prst="flowChartConnector">
            <a:avLst/>
          </a:prstGeom>
          <a:ln>
            <a:solidFill>
              <a:schemeClr val="tx2">
                <a:lumMod val="75000"/>
              </a:schemeClr>
            </a:solidFill>
          </a:ln>
          <a:scene3d>
            <a:camera prst="isometricOffAxis1Right"/>
            <a:lightRig rig="threePt" dir="t"/>
          </a:scene3d>
          <a:sp3d>
            <a:bevelT w="101600" prst="rible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0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Encadré  </a:t>
            </a:r>
            <a:r>
              <a:rPr lang="fr-FR" sz="2000" dirty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par :</a:t>
            </a:r>
          </a:p>
          <a:p>
            <a:r>
              <a:rPr lang="fr-FR" b="1" dirty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 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b="1" dirty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Mr.  RABAI</a:t>
            </a:r>
            <a:endParaRPr lang="fr-LU" b="1" dirty="0">
              <a:solidFill>
                <a:schemeClr val="bg1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138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LU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 v</a:t>
            </a:r>
            <a:endParaRPr lang="fr-LU" dirty="0"/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7772" y="2097088"/>
            <a:ext cx="7193280" cy="418179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cxnSp>
        <p:nvCxnSpPr>
          <p:cNvPr id="6" name="Connecteur droit 5"/>
          <p:cNvCxnSpPr/>
          <p:nvPr/>
        </p:nvCxnSpPr>
        <p:spPr>
          <a:xfrm>
            <a:off x="12192000" y="353568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9769950" y="4474526"/>
            <a:ext cx="1277460" cy="145081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11047410" y="5876530"/>
            <a:ext cx="0" cy="98147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1141411" y="2383630"/>
            <a:ext cx="1277461" cy="104633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1141412" y="0"/>
            <a:ext cx="0" cy="238363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1141411" y="71654"/>
            <a:ext cx="10593388" cy="1077218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fr-FR" sz="3200" u="sng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2/3 Régulation </a:t>
            </a:r>
            <a:r>
              <a:rPr lang="fr-FR" sz="3200" u="sng" dirty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en cascade et à échelle partagée de la température du réacteur au  point de fonctionnement instable.</a:t>
            </a:r>
            <a:endParaRPr lang="fr-LU" sz="3200" u="sng" dirty="0">
              <a:solidFill>
                <a:schemeClr val="bg1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89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r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</a:t>
            </a:r>
            <a:endParaRPr lang="fr-LU" dirty="0"/>
          </a:p>
        </p:txBody>
      </p:sp>
      <p:sp>
        <p:nvSpPr>
          <p:cNvPr id="3" name="Légende encadrée avec une bordure 2 2"/>
          <p:cNvSpPr/>
          <p:nvPr/>
        </p:nvSpPr>
        <p:spPr>
          <a:xfrm>
            <a:off x="3295650" y="2634153"/>
            <a:ext cx="6435724" cy="2909397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9209"/>
              <a:gd name="adj6" fmla="val -39453"/>
            </a:avLst>
          </a:prstGeom>
          <a:ln w="28575">
            <a:solidFill>
              <a:schemeClr val="tx2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 troisième partie :</a:t>
            </a:r>
          </a:p>
          <a:p>
            <a:pPr algn="ctr"/>
            <a:r>
              <a:rPr lang="fr-FR" sz="36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Test </a:t>
            </a:r>
            <a:r>
              <a:rPr lang="fr-FR" sz="3600" dirty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des </a:t>
            </a:r>
            <a:r>
              <a:rPr lang="fr-FR" sz="36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performances de </a:t>
            </a:r>
            <a:r>
              <a:rPr lang="fr-FR" sz="3600" dirty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la stratégie proposé </a:t>
            </a:r>
            <a:endParaRPr lang="fr-LU" sz="3600" dirty="0">
              <a:solidFill>
                <a:schemeClr val="bg1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1246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11734800" cy="1478570"/>
          </a:xfrm>
        </p:spPr>
        <p:txBody>
          <a:bodyPr>
            <a:normAutofit/>
          </a:bodyPr>
          <a:lstStyle/>
          <a:p>
            <a:r>
              <a:rPr lang="fr-FR" sz="2800" u="sng" cap="none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3/1  Évolution des variables d'état  </a:t>
            </a:r>
            <a:r>
              <a:rPr lang="fr-FR" sz="2800" u="sng" cap="none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t</a:t>
            </a:r>
            <a:r>
              <a:rPr lang="fr-FR" sz="2800" u="sng" cap="none" baseline="-25000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j</a:t>
            </a:r>
            <a:r>
              <a:rPr lang="fr-FR" sz="2800" u="sng" cap="none" baseline="-250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 </a:t>
            </a:r>
            <a:r>
              <a:rPr lang="fr-FR" sz="2800" u="sng" cap="none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,  C</a:t>
            </a:r>
            <a:r>
              <a:rPr lang="fr-FR" sz="2800" u="sng" cap="none" baseline="-250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A</a:t>
            </a:r>
            <a:r>
              <a:rPr lang="fr-FR" sz="2800" u="sng" cap="none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,T  et  des débits commandables  q</a:t>
            </a:r>
            <a:r>
              <a:rPr lang="fr-FR" sz="2800" u="sng" cap="none" baseline="-250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ch</a:t>
            </a:r>
            <a:r>
              <a:rPr lang="fr-FR" sz="2800" u="sng" cap="none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 et q</a:t>
            </a:r>
            <a:r>
              <a:rPr lang="fr-FR" sz="2800" u="sng" cap="none" baseline="-250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fr</a:t>
            </a:r>
            <a:r>
              <a:rPr lang="fr-FR" sz="2800" u="sng" cap="none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 suite à une augmentation de -1°C de </a:t>
            </a:r>
            <a:r>
              <a:rPr lang="fr-FR" sz="2800" u="sng" cap="none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t</a:t>
            </a:r>
            <a:r>
              <a:rPr lang="fr-FR" sz="2800" u="sng" cap="none" baseline="-25000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f</a:t>
            </a:r>
            <a:r>
              <a:rPr lang="fr-FR" sz="2800" u="sng" cap="none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. Sans régulation de température du réacteur</a:t>
            </a:r>
            <a:r>
              <a:rPr lang="fr-FR" sz="2800" b="1" u="sng" cap="none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.</a:t>
            </a:r>
            <a:endParaRPr lang="fr-LU" sz="2800" b="1" u="sng" cap="none" dirty="0">
              <a:solidFill>
                <a:schemeClr val="bg1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Monotype Corsiva" panose="03010101010201010101" pitchFamily="66" charset="0"/>
              <a:cs typeface="Arial" panose="020B0604020202020204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752168" y="1061884"/>
            <a:ext cx="1799303" cy="228600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9459247" y="1261714"/>
            <a:ext cx="2256503" cy="210319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2550237" y="6400800"/>
            <a:ext cx="3806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LU" dirty="0"/>
          </a:p>
        </p:txBody>
      </p:sp>
      <p:pic>
        <p:nvPicPr>
          <p:cNvPr id="8" name="Image 7"/>
          <p:cNvPicPr/>
          <p:nvPr/>
        </p:nvPicPr>
        <p:blipFill>
          <a:blip r:embed="rId2"/>
          <a:stretch>
            <a:fillRect/>
          </a:stretch>
        </p:blipFill>
        <p:spPr>
          <a:xfrm>
            <a:off x="2550237" y="2204884"/>
            <a:ext cx="6909009" cy="40005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81567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3241" y="410817"/>
            <a:ext cx="11050587" cy="1478570"/>
          </a:xfrm>
        </p:spPr>
        <p:txBody>
          <a:bodyPr>
            <a:noAutofit/>
          </a:bodyPr>
          <a:lstStyle/>
          <a:p>
            <a:r>
              <a:rPr lang="fr-FR" sz="2800" cap="none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3/1 </a:t>
            </a:r>
            <a:r>
              <a:rPr lang="fr-FR" sz="2800" cap="none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evolution</a:t>
            </a:r>
            <a:r>
              <a:rPr lang="fr-FR" sz="2800" cap="none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 des variables d'état </a:t>
            </a:r>
            <a:r>
              <a:rPr lang="fr-FR" sz="2800" cap="none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t</a:t>
            </a:r>
            <a:r>
              <a:rPr lang="fr-FR" sz="2800" cap="none" baseline="-25000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j</a:t>
            </a:r>
            <a:r>
              <a:rPr lang="fr-FR" sz="2800" cap="none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, </a:t>
            </a:r>
            <a:r>
              <a:rPr lang="fr-FR" sz="2800" cap="none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c</a:t>
            </a:r>
            <a:r>
              <a:rPr lang="fr-FR" sz="2800" cap="none" baseline="-25000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a</a:t>
            </a:r>
            <a:r>
              <a:rPr lang="fr-FR" sz="2800" cap="none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,t</a:t>
            </a:r>
            <a:r>
              <a:rPr lang="fr-FR" sz="2800" cap="none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  et  des débits commandables  q</a:t>
            </a:r>
            <a:r>
              <a:rPr lang="fr-FR" sz="2800" cap="none" baseline="-250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ch</a:t>
            </a:r>
            <a:r>
              <a:rPr lang="fr-FR" sz="2800" cap="none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 et q</a:t>
            </a:r>
            <a:r>
              <a:rPr lang="fr-FR" sz="2800" cap="none" baseline="-250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fr</a:t>
            </a:r>
            <a:r>
              <a:rPr lang="fr-FR" sz="2800" cap="none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 suite à une augmentation de  </a:t>
            </a:r>
            <a:r>
              <a:rPr lang="fr-FR" sz="2800" cap="none" dirty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-</a:t>
            </a:r>
            <a:r>
              <a:rPr lang="fr-FR" sz="2800" cap="none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1°c de </a:t>
            </a:r>
            <a:r>
              <a:rPr lang="fr-FR" sz="2800" cap="none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t</a:t>
            </a:r>
            <a:r>
              <a:rPr lang="fr-FR" sz="2800" cap="none" baseline="-25000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f</a:t>
            </a:r>
            <a:r>
              <a:rPr lang="fr-FR" sz="2800" cap="none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. avec régulation de température du réacteurs  </a:t>
            </a:r>
            <a:br>
              <a:rPr lang="fr-FR" sz="2800" cap="none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</a:br>
            <a:r>
              <a:rPr lang="fr-FR" sz="2800" cap="none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 </a:t>
            </a:r>
            <a:endParaRPr lang="fr-LU" sz="2800" cap="none" dirty="0">
              <a:solidFill>
                <a:schemeClr val="bg1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Monotype Corsiva" panose="03010101010201010101" pitchFamily="66" charset="0"/>
              <a:cs typeface="Arial" panose="020B0604020202020204" pitchFamily="34" charset="0"/>
            </a:endParaRPr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653241" y="4119290"/>
            <a:ext cx="2517586" cy="11613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9186238" y="1867527"/>
            <a:ext cx="2517588" cy="2251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Espace réservé du contenu 6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0828" y="1889387"/>
            <a:ext cx="6015408" cy="4172199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48252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8458" y="0"/>
            <a:ext cx="11011257" cy="1478570"/>
          </a:xfrm>
        </p:spPr>
        <p:txBody>
          <a:bodyPr>
            <a:normAutofit/>
          </a:bodyPr>
          <a:lstStyle/>
          <a:p>
            <a:r>
              <a:rPr lang="fr-FR" sz="2400" u="sng" cap="none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Evolution des variables d'état </a:t>
            </a:r>
            <a:r>
              <a:rPr lang="fr-FR" sz="2400" u="sng" cap="none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t</a:t>
            </a:r>
            <a:r>
              <a:rPr lang="fr-FR" sz="2400" u="sng" cap="none" baseline="-25000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j</a:t>
            </a:r>
            <a:r>
              <a:rPr lang="fr-FR" sz="2400" u="sng" cap="none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, C</a:t>
            </a:r>
            <a:r>
              <a:rPr lang="fr-FR" sz="2400" u="sng" cap="none" baseline="-250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A</a:t>
            </a:r>
            <a:r>
              <a:rPr lang="fr-FR" sz="2400" u="sng" cap="none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, T  et  des débits </a:t>
            </a:r>
            <a:r>
              <a:rPr lang="fr-FR" sz="2400" u="sng" cap="none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commandables</a:t>
            </a:r>
            <a:r>
              <a:rPr lang="fr-FR" sz="2400" u="sng" cap="none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 </a:t>
            </a:r>
            <a:r>
              <a:rPr lang="fr-FR" sz="2400" u="sng" cap="none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q</a:t>
            </a:r>
            <a:r>
              <a:rPr lang="fr-FR" sz="2400" u="sng" cap="none" baseline="-25000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ch</a:t>
            </a:r>
            <a:r>
              <a:rPr lang="fr-FR" sz="2400" u="sng" cap="none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 et </a:t>
            </a:r>
            <a:r>
              <a:rPr lang="fr-FR" sz="2400" u="sng" cap="none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q</a:t>
            </a:r>
            <a:r>
              <a:rPr lang="fr-FR" sz="2400" u="sng" cap="none" baseline="-25000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fr</a:t>
            </a:r>
            <a:r>
              <a:rPr lang="fr-FR" sz="2400" u="sng" cap="none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 suite une augmentation de la concentration du réactif c</a:t>
            </a:r>
            <a:r>
              <a:rPr lang="fr-FR" sz="2400" u="sng" cap="none" baseline="-250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af</a:t>
            </a:r>
            <a:r>
              <a:rPr lang="fr-FR" sz="2400" u="sng" cap="none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 sans régulation de température du réacteur.</a:t>
            </a:r>
            <a:endParaRPr lang="fr-LU" sz="2400" u="sng" cap="none" dirty="0">
              <a:solidFill>
                <a:schemeClr val="bg1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Monotype Corsiva" panose="03010101010201010101" pitchFamily="66" charset="0"/>
            </a:endParaRPr>
          </a:p>
        </p:txBody>
      </p:sp>
      <p:pic>
        <p:nvPicPr>
          <p:cNvPr id="6" name="Espace réservé du contenu 5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8452" y="1707663"/>
            <a:ext cx="6386052" cy="4092319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cxnSp>
        <p:nvCxnSpPr>
          <p:cNvPr id="8" name="Connecteur droit 7"/>
          <p:cNvCxnSpPr>
            <a:endCxn id="6" idx="1"/>
          </p:cNvCxnSpPr>
          <p:nvPr/>
        </p:nvCxnSpPr>
        <p:spPr>
          <a:xfrm>
            <a:off x="728458" y="1497184"/>
            <a:ext cx="1999994" cy="225663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>
            <a:stCxn id="6" idx="3"/>
          </p:cNvCxnSpPr>
          <p:nvPr/>
        </p:nvCxnSpPr>
        <p:spPr>
          <a:xfrm flipV="1">
            <a:off x="9114504" y="1707663"/>
            <a:ext cx="2507225" cy="20461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1098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16572" y="0"/>
            <a:ext cx="11675427" cy="1478570"/>
          </a:xfrm>
        </p:spPr>
        <p:txBody>
          <a:bodyPr>
            <a:normAutofit/>
          </a:bodyPr>
          <a:lstStyle/>
          <a:p>
            <a:r>
              <a:rPr lang="fr-FR" sz="2400" u="sng" cap="none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 Evolution des variables d'état </a:t>
            </a:r>
            <a:r>
              <a:rPr lang="fr-FR" sz="2400" u="sng" cap="none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t</a:t>
            </a:r>
            <a:r>
              <a:rPr lang="fr-FR" sz="2400" u="sng" cap="none" baseline="-25000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j</a:t>
            </a:r>
            <a:r>
              <a:rPr lang="fr-FR" sz="2400" u="sng" cap="none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, C</a:t>
            </a:r>
            <a:r>
              <a:rPr lang="fr-FR" sz="2400" u="sng" cap="none" baseline="-250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A</a:t>
            </a:r>
            <a:r>
              <a:rPr lang="fr-FR" sz="2400" u="sng" cap="none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, T  et  des débits </a:t>
            </a:r>
            <a:r>
              <a:rPr lang="fr-FR" sz="2400" u="sng" cap="none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commandables</a:t>
            </a:r>
            <a:r>
              <a:rPr lang="fr-FR" sz="2400" u="sng" cap="none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 </a:t>
            </a:r>
            <a:r>
              <a:rPr lang="fr-FR" sz="2400" u="sng" cap="none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q</a:t>
            </a:r>
            <a:r>
              <a:rPr lang="fr-FR" sz="2400" u="sng" cap="none" baseline="-25000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ch</a:t>
            </a:r>
            <a:r>
              <a:rPr lang="fr-FR" sz="2400" u="sng" cap="none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 et </a:t>
            </a:r>
            <a:r>
              <a:rPr lang="fr-FR" sz="2400" u="sng" cap="none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q</a:t>
            </a:r>
            <a:r>
              <a:rPr lang="fr-FR" sz="2400" u="sng" cap="none" baseline="-25000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far</a:t>
            </a:r>
            <a:r>
              <a:rPr lang="fr-FR" sz="2400" u="sng" cap="none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 suite à une augmentation de la concentration du réactif. Avec régulation de la température du réacteur.</a:t>
            </a:r>
            <a:endParaRPr lang="fr-LU" sz="2400" u="sng" cap="none" dirty="0">
              <a:solidFill>
                <a:schemeClr val="bg1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Monotype Corsiva" panose="03010101010201010101" pitchFamily="66" charset="0"/>
            </a:endParaRPr>
          </a:p>
        </p:txBody>
      </p:sp>
      <p:pic>
        <p:nvPicPr>
          <p:cNvPr id="5" name="Espace réservé du contenu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4564" y="2372814"/>
            <a:ext cx="6477528" cy="403831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cxnSp>
        <p:nvCxnSpPr>
          <p:cNvPr id="3" name="Connecteur droit 2"/>
          <p:cNvCxnSpPr/>
          <p:nvPr/>
        </p:nvCxnSpPr>
        <p:spPr>
          <a:xfrm>
            <a:off x="619811" y="1976284"/>
            <a:ext cx="1894753" cy="222700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>
            <a:stCxn id="5" idx="3"/>
          </p:cNvCxnSpPr>
          <p:nvPr/>
        </p:nvCxnSpPr>
        <p:spPr>
          <a:xfrm flipV="1">
            <a:off x="8992092" y="1725561"/>
            <a:ext cx="2673882" cy="266640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7557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LU" dirty="0"/>
          </a:p>
        </p:txBody>
      </p:sp>
      <p:sp>
        <p:nvSpPr>
          <p:cNvPr id="6" name="Ellipse 5"/>
          <p:cNvSpPr/>
          <p:nvPr/>
        </p:nvSpPr>
        <p:spPr>
          <a:xfrm>
            <a:off x="3267391" y="2249487"/>
            <a:ext cx="5654040" cy="2286000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 Conclusion </a:t>
            </a:r>
            <a:endParaRPr lang="fr-LU" sz="3600" dirty="0">
              <a:solidFill>
                <a:schemeClr val="bg1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Monotype Corsiva" panose="03010101010201010101" pitchFamily="66" charset="0"/>
            </a:endParaRPr>
          </a:p>
        </p:txBody>
      </p:sp>
      <p:cxnSp>
        <p:nvCxnSpPr>
          <p:cNvPr id="9" name="Connecteur droit 8"/>
          <p:cNvCxnSpPr>
            <a:endCxn id="6" idx="2"/>
          </p:cNvCxnSpPr>
          <p:nvPr/>
        </p:nvCxnSpPr>
        <p:spPr>
          <a:xfrm>
            <a:off x="716280" y="1127760"/>
            <a:ext cx="2551111" cy="2264727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>
            <a:stCxn id="6" idx="6"/>
          </p:cNvCxnSpPr>
          <p:nvPr/>
        </p:nvCxnSpPr>
        <p:spPr>
          <a:xfrm>
            <a:off x="8921431" y="3392487"/>
            <a:ext cx="3072449" cy="3114993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5487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rganigramme : Disque magnétique 6"/>
          <p:cNvSpPr/>
          <p:nvPr/>
        </p:nvSpPr>
        <p:spPr>
          <a:xfrm>
            <a:off x="2332830" y="2896394"/>
            <a:ext cx="7942261" cy="1524000"/>
          </a:xfrm>
          <a:prstGeom prst="flowChartMagneticDisk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>
              <a:lnSpc>
                <a:spcPct val="120000"/>
              </a:lnSpc>
              <a:spcBef>
                <a:spcPts val="1000"/>
              </a:spcBef>
              <a:buSzPct val="125000"/>
            </a:pPr>
            <a:r>
              <a:rPr lang="fr-FR" sz="5400" dirty="0">
                <a:solidFill>
                  <a:prstClr val="black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Merci pour votre attention </a:t>
            </a:r>
            <a:endParaRPr lang="fr-LU" sz="5400" dirty="0">
              <a:solidFill>
                <a:prstClr val="black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Monotype Corsiva" panose="03010101010201010101" pitchFamily="66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1126602" y="4152900"/>
            <a:ext cx="1206228" cy="212713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10275091" y="4152900"/>
            <a:ext cx="1497809" cy="13563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6716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28799" y="1281925"/>
            <a:ext cx="9905999" cy="3541714"/>
          </a:xfrm>
        </p:spPr>
        <p:txBody>
          <a:bodyPr/>
          <a:lstStyle/>
          <a:p>
            <a:r>
              <a:rPr lang="fr-FR" dirty="0" smtClean="0"/>
              <a:t> </a:t>
            </a:r>
            <a:endParaRPr lang="fr-LU" dirty="0"/>
          </a:p>
        </p:txBody>
      </p:sp>
      <p:cxnSp>
        <p:nvCxnSpPr>
          <p:cNvPr id="30" name="Connecteur droit 29"/>
          <p:cNvCxnSpPr/>
          <p:nvPr/>
        </p:nvCxnSpPr>
        <p:spPr>
          <a:xfrm>
            <a:off x="1473200" y="0"/>
            <a:ext cx="304800" cy="59091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1778000" y="590919"/>
            <a:ext cx="33867" cy="164163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6" name="Ellipse 35"/>
          <p:cNvSpPr/>
          <p:nvPr/>
        </p:nvSpPr>
        <p:spPr>
          <a:xfrm>
            <a:off x="626867" y="2236554"/>
            <a:ext cx="2403865" cy="2172051"/>
          </a:xfrm>
          <a:prstGeom prst="ellips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Introduction</a:t>
            </a:r>
            <a:r>
              <a:rPr lang="fr-FR" b="1" dirty="0" smtClean="0"/>
              <a:t> </a:t>
            </a:r>
            <a:endParaRPr lang="fr-LU" b="1" dirty="0"/>
          </a:p>
        </p:txBody>
      </p:sp>
      <p:cxnSp>
        <p:nvCxnSpPr>
          <p:cNvPr id="38" name="Connecteur droit 37"/>
          <p:cNvCxnSpPr/>
          <p:nvPr/>
        </p:nvCxnSpPr>
        <p:spPr>
          <a:xfrm>
            <a:off x="1625600" y="0"/>
            <a:ext cx="406400" cy="590919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2032000" y="590919"/>
            <a:ext cx="40640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>
            <a:endCxn id="43" idx="0"/>
          </p:cNvCxnSpPr>
          <p:nvPr/>
        </p:nvCxnSpPr>
        <p:spPr>
          <a:xfrm>
            <a:off x="2438400" y="590919"/>
            <a:ext cx="2149737" cy="2609196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3" name="Organigramme : Connecteur 42"/>
          <p:cNvSpPr/>
          <p:nvPr/>
        </p:nvSpPr>
        <p:spPr>
          <a:xfrm>
            <a:off x="3019289" y="3200115"/>
            <a:ext cx="3137696" cy="2963332"/>
          </a:xfrm>
          <a:prstGeom prst="flowChartConnector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Modélisation d’un réacteur chimique non isotherme à cuve parfaitement agitée (</a:t>
            </a:r>
            <a:r>
              <a:rPr lang="fr-FR" sz="2000" b="1" dirty="0" smtClean="0"/>
              <a:t>CSTR)</a:t>
            </a:r>
            <a:endParaRPr lang="fr-LU" sz="2000" b="1" dirty="0"/>
          </a:p>
        </p:txBody>
      </p:sp>
      <p:sp>
        <p:nvSpPr>
          <p:cNvPr id="52" name="Ellipse 51"/>
          <p:cNvSpPr/>
          <p:nvPr/>
        </p:nvSpPr>
        <p:spPr>
          <a:xfrm>
            <a:off x="6480438" y="3200115"/>
            <a:ext cx="3054881" cy="2963332"/>
          </a:xfrm>
          <a:prstGeom prst="ellips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/>
              <a:t>Etude de la conduite automatique  d’un réacteur chimique exothermique non isotherme à cuve parfaitement </a:t>
            </a:r>
            <a:r>
              <a:rPr lang="fr-FR" b="1" dirty="0" smtClean="0"/>
              <a:t>agitée(CSTR)</a:t>
            </a:r>
            <a:endParaRPr lang="fr-LU" b="1" dirty="0"/>
          </a:p>
        </p:txBody>
      </p:sp>
      <p:cxnSp>
        <p:nvCxnSpPr>
          <p:cNvPr id="54" name="Connecteur droit 53"/>
          <p:cNvCxnSpPr/>
          <p:nvPr/>
        </p:nvCxnSpPr>
        <p:spPr>
          <a:xfrm>
            <a:off x="11870266" y="61791"/>
            <a:ext cx="1" cy="818742"/>
          </a:xfrm>
          <a:prstGeom prst="line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 flipH="1">
            <a:off x="10498667" y="880533"/>
            <a:ext cx="1371599" cy="187960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rganigramme : Connecteur 57"/>
          <p:cNvSpPr/>
          <p:nvPr/>
        </p:nvSpPr>
        <p:spPr>
          <a:xfrm>
            <a:off x="9607617" y="2345702"/>
            <a:ext cx="2252132" cy="2048933"/>
          </a:xfrm>
          <a:prstGeom prst="flowChartConnector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Conclusion </a:t>
            </a:r>
            <a:endParaRPr lang="fr-LU" b="1" dirty="0"/>
          </a:p>
        </p:txBody>
      </p:sp>
      <p:cxnSp>
        <p:nvCxnSpPr>
          <p:cNvPr id="61" name="Connecteur droit 60"/>
          <p:cNvCxnSpPr/>
          <p:nvPr/>
        </p:nvCxnSpPr>
        <p:spPr>
          <a:xfrm>
            <a:off x="8534399" y="5416018"/>
            <a:ext cx="5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 flipH="1">
            <a:off x="11152451" y="5537200"/>
            <a:ext cx="32015" cy="132080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/>
          <p:nvPr/>
        </p:nvCxnSpPr>
        <p:spPr>
          <a:xfrm flipH="1" flipV="1">
            <a:off x="9452504" y="4227589"/>
            <a:ext cx="1758547" cy="134347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ZoneTexte 86"/>
          <p:cNvSpPr txBox="1"/>
          <p:nvPr/>
        </p:nvSpPr>
        <p:spPr>
          <a:xfrm>
            <a:off x="4534129" y="989336"/>
            <a:ext cx="370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r>
              <a:rPr lang="fr-FR" sz="4800" b="1" dirty="0" smtClean="0">
                <a:solidFill>
                  <a:schemeClr val="bg2">
                    <a:lumMod val="75000"/>
                  </a:schemeClr>
                </a:solidFill>
                <a:latin typeface="Agency FB" panose="020B0503020202020204" pitchFamily="34" charset="0"/>
              </a:rPr>
              <a:t> </a:t>
            </a:r>
            <a:endParaRPr lang="fr-LU" sz="4800" b="1" dirty="0">
              <a:solidFill>
                <a:schemeClr val="bg2">
                  <a:lumMod val="75000"/>
                </a:schemeClr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97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3" grpId="0" animBg="1"/>
      <p:bldP spid="52" grpId="0" animBg="1"/>
      <p:bldP spid="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1066800" y="1690686"/>
            <a:ext cx="9905999" cy="3541714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 </a:t>
            </a:r>
            <a:endParaRPr lang="fr-LU" dirty="0"/>
          </a:p>
        </p:txBody>
      </p:sp>
      <p:sp>
        <p:nvSpPr>
          <p:cNvPr id="8" name="Ellipse 7"/>
          <p:cNvSpPr/>
          <p:nvPr/>
        </p:nvSpPr>
        <p:spPr>
          <a:xfrm>
            <a:off x="2844800" y="1690686"/>
            <a:ext cx="5774266" cy="2641601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bg2">
                    <a:lumMod val="75000"/>
                  </a:schemeClr>
                </a:solidFill>
              </a:rPr>
              <a:t>Introduction </a:t>
            </a:r>
            <a:endParaRPr lang="fr-LU" sz="4400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1422400" y="508000"/>
            <a:ext cx="2082800" cy="1658144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1066798" y="0"/>
            <a:ext cx="355602" cy="50800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stCxn id="8" idx="4"/>
            <a:endCxn id="8" idx="4"/>
          </p:cNvCxnSpPr>
          <p:nvPr/>
        </p:nvCxnSpPr>
        <p:spPr>
          <a:xfrm>
            <a:off x="5731933" y="433228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11226799" y="5571067"/>
            <a:ext cx="0" cy="1286933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10058400" y="636693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endCxn id="8" idx="6"/>
          </p:cNvCxnSpPr>
          <p:nvPr/>
        </p:nvCxnSpPr>
        <p:spPr>
          <a:xfrm flipH="1" flipV="1">
            <a:off x="8619066" y="3011487"/>
            <a:ext cx="2607733" cy="255958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H="1">
            <a:off x="11887200" y="0"/>
            <a:ext cx="1" cy="745067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405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3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227215"/>
          </a:xfrm>
        </p:spPr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fr-FR" b="1" cap="none" dirty="0" smtClean="0">
                <a:ln/>
                <a:solidFill>
                  <a:schemeClr val="accent4"/>
                </a:solidFill>
              </a:rPr>
              <a:t> </a:t>
            </a:r>
            <a:endParaRPr lang="fr-LU" b="1" cap="none" dirty="0">
              <a:ln/>
              <a:solidFill>
                <a:schemeClr val="accent4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44133" y="2419458"/>
            <a:ext cx="84497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800" b="1" dirty="0" smtClean="0">
                <a:solidFill>
                  <a:schemeClr val="bg2">
                    <a:lumMod val="75000"/>
                  </a:schemeClr>
                </a:solidFill>
              </a:rPr>
              <a:t>   </a:t>
            </a:r>
            <a:r>
              <a:rPr lang="fr-FR" sz="2800" b="1" dirty="0">
                <a:solidFill>
                  <a:schemeClr val="bg2">
                    <a:lumMod val="75000"/>
                  </a:schemeClr>
                </a:solidFill>
              </a:rPr>
              <a:t>Ce travail constitue la deuxième partie de l’étude en simulation de la conduite automatisée d’un réacteur chimique à cuve parfaitement agitée ‘CSTR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LU" sz="2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598612" y="4235340"/>
            <a:ext cx="899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800" b="1" dirty="0" smtClean="0">
                <a:solidFill>
                  <a:schemeClr val="bg2">
                    <a:lumMod val="75000"/>
                  </a:schemeClr>
                </a:solidFill>
              </a:rPr>
              <a:t>Proposition d’ une stratégie de contrôle automatique permettant de stabiliser la température du réacteur au point de fonctionnement instable</a:t>
            </a:r>
            <a:endParaRPr lang="fr-FR" sz="2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Organigramme : Connecteur 8"/>
          <p:cNvSpPr/>
          <p:nvPr/>
        </p:nvSpPr>
        <p:spPr>
          <a:xfrm>
            <a:off x="4334933" y="293554"/>
            <a:ext cx="3928534" cy="1720741"/>
          </a:xfrm>
          <a:prstGeom prst="flowChartConnector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fr-FR" b="1" dirty="0" smtClean="0">
                <a:ln/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TRAVAIL </a:t>
            </a:r>
            <a:endParaRPr lang="fr-LU" b="1" dirty="0">
              <a:ln/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Connecteur droit 10"/>
          <p:cNvCxnSpPr/>
          <p:nvPr/>
        </p:nvCxnSpPr>
        <p:spPr>
          <a:xfrm flipV="1">
            <a:off x="11599333" y="829733"/>
            <a:ext cx="269345" cy="32419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11868678" y="0"/>
            <a:ext cx="18522" cy="82973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9" idx="5"/>
          </p:cNvCxnSpPr>
          <p:nvPr/>
        </p:nvCxnSpPr>
        <p:spPr>
          <a:xfrm flipV="1">
            <a:off x="7688147" y="1121290"/>
            <a:ext cx="4180531" cy="64100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H="1">
            <a:off x="589492" y="326191"/>
            <a:ext cx="5151041" cy="98859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 flipV="1">
            <a:off x="1141413" y="578188"/>
            <a:ext cx="3994682" cy="1227216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7620530" y="545551"/>
            <a:ext cx="4002614" cy="59105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1598612" y="6101727"/>
            <a:ext cx="6537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de la stratégie proposé  </a:t>
            </a:r>
            <a:endParaRPr lang="fr-LU" sz="28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43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9280" y="2082802"/>
            <a:ext cx="9905999" cy="3541714"/>
          </a:xfrm>
        </p:spPr>
        <p:txBody>
          <a:bodyPr/>
          <a:lstStyle/>
          <a:p>
            <a:r>
              <a:rPr lang="fr-FR" dirty="0" smtClean="0"/>
              <a:t> </a:t>
            </a:r>
            <a:endParaRPr lang="fr-LU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948267" y="406400"/>
            <a:ext cx="33866" cy="1303867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égende à une bordure 1 10"/>
          <p:cNvSpPr/>
          <p:nvPr/>
        </p:nvSpPr>
        <p:spPr>
          <a:xfrm>
            <a:off x="4053944" y="2082802"/>
            <a:ext cx="5794906" cy="2908298"/>
          </a:xfrm>
          <a:prstGeom prst="accentCallout1">
            <a:avLst>
              <a:gd name="adj1" fmla="val 18750"/>
              <a:gd name="adj2" fmla="val -8333"/>
              <a:gd name="adj3" fmla="val 174141"/>
              <a:gd name="adj4" fmla="val -54759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LU" sz="2800" dirty="0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Monotype Corsiva" panose="03010101010201010101" pitchFamily="66" charset="0"/>
              <a:cs typeface="Arial" panose="020B0604020202020204" pitchFamily="34" charset="0"/>
            </a:endParaRPr>
          </a:p>
          <a:p>
            <a:pPr algn="ctr"/>
            <a:endParaRPr lang="fr-LU" sz="2800" dirty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Monotype Corsiva" panose="03010101010201010101" pitchFamily="66" charset="0"/>
              <a:cs typeface="Arial" panose="020B0604020202020204" pitchFamily="34" charset="0"/>
            </a:endParaRPr>
          </a:p>
          <a:p>
            <a:pPr algn="ctr"/>
            <a:endParaRPr lang="fr-LU" sz="2800" dirty="0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Monotype Corsiva" panose="03010101010201010101" pitchFamily="66" charset="0"/>
              <a:cs typeface="Arial" panose="020B0604020202020204" pitchFamily="34" charset="0"/>
            </a:endParaRPr>
          </a:p>
          <a:p>
            <a:pPr algn="ctr"/>
            <a:r>
              <a:rPr lang="fr-LU" sz="28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 </a:t>
            </a:r>
            <a:r>
              <a:rPr lang="fr-LU" sz="32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première partie:</a:t>
            </a:r>
          </a:p>
          <a:p>
            <a:pPr algn="ctr"/>
            <a:r>
              <a:rPr lang="fr-LU" sz="28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 Modélisation </a:t>
            </a:r>
            <a:r>
              <a:rPr lang="fr-LU" sz="28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d’un réacteur chimique exothermique non isotherme à cuve parfaitement agitée ‘CSTR’</a:t>
            </a:r>
          </a:p>
          <a:p>
            <a:pPr algn="ctr"/>
            <a:endParaRPr lang="fr-LU" sz="2800" dirty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Monotype Corsiva" panose="03010101010201010101" pitchFamily="66" charset="0"/>
              <a:cs typeface="Arial" panose="020B0604020202020204" pitchFamily="34" charset="0"/>
            </a:endParaRPr>
          </a:p>
          <a:p>
            <a:pPr algn="ctr"/>
            <a:endParaRPr lang="fr-LU" sz="2800" dirty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Monotype Corsiva" panose="03010101010201010101" pitchFamily="66" charset="0"/>
              <a:cs typeface="Arial" panose="020B0604020202020204" pitchFamily="34" charset="0"/>
            </a:endParaRPr>
          </a:p>
          <a:p>
            <a:pPr algn="ctr"/>
            <a:r>
              <a:rPr lang="fr-LU" sz="28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05143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1573" y="-9228"/>
            <a:ext cx="10971161" cy="14785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sz="2800" u="sng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Modèle </a:t>
            </a:r>
            <a:r>
              <a:rPr lang="fr-FR" sz="2800" u="sng" dirty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mathématique du réacteur sans </a:t>
            </a:r>
            <a:r>
              <a:rPr lang="fr-FR" sz="2800" u="sng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 régulation</a:t>
            </a:r>
            <a:endParaRPr lang="fr-LU" sz="2800" u="sng" dirty="0">
              <a:solidFill>
                <a:schemeClr val="bg1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Monotype Corsiva" panose="03010101010201010101" pitchFamily="66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6011" y="1230550"/>
            <a:ext cx="9905999" cy="4489979"/>
          </a:xfrm>
        </p:spPr>
        <p:txBody>
          <a:bodyPr/>
          <a:lstStyle/>
          <a:p>
            <a:pPr marL="0" indent="0">
              <a:buNone/>
            </a:pPr>
            <a:r>
              <a:rPr lang="fr-FR" sz="2800" u="sng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 1,1 schéma simplifié </a:t>
            </a:r>
            <a:r>
              <a:rPr lang="fr-FR" u="sng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‘CSTR </a:t>
            </a:r>
            <a:r>
              <a:rPr lang="fr-FR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‘</a:t>
            </a:r>
          </a:p>
          <a:p>
            <a:endParaRPr lang="fr-LU" dirty="0">
              <a:solidFill>
                <a:schemeClr val="bg1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Monotype Corsiva" panose="03010101010201010101" pitchFamily="66" charset="0"/>
            </a:endParaRPr>
          </a:p>
        </p:txBody>
      </p:sp>
      <p:pic>
        <p:nvPicPr>
          <p:cNvPr id="4" name="Espace réservé du contenu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611" y="2038855"/>
            <a:ext cx="7707945" cy="481914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cxnSp>
        <p:nvCxnSpPr>
          <p:cNvPr id="6" name="Connecteur droit 5"/>
          <p:cNvCxnSpPr/>
          <p:nvPr/>
        </p:nvCxnSpPr>
        <p:spPr>
          <a:xfrm flipH="1">
            <a:off x="10151598" y="1076254"/>
            <a:ext cx="9492" cy="160712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11870879" y="-9228"/>
            <a:ext cx="0" cy="559343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10161091" y="550115"/>
            <a:ext cx="1709788" cy="528045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855406" y="6858000"/>
            <a:ext cx="294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884903" y="5720529"/>
            <a:ext cx="0" cy="1152219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899652" y="5117690"/>
            <a:ext cx="1365917" cy="602839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6850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 </a:t>
            </a:r>
            <a:endParaRPr lang="fr-LU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399761" y="840504"/>
            <a:ext cx="10015024" cy="1478570"/>
          </a:xfrm>
        </p:spPr>
        <p:txBody>
          <a:bodyPr/>
          <a:lstStyle/>
          <a:p>
            <a:r>
              <a:rPr lang="fr-FR" dirty="0" smtClean="0"/>
              <a:t>                               </a:t>
            </a:r>
            <a:endParaRPr lang="fr-LU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855440" y="545226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 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1"/>
            <a:ext cx="762000" cy="365125"/>
          </a:xfrm>
          <a:prstGeom prst="rect">
            <a:avLst/>
          </a:prstGeom>
        </p:spPr>
        <p:txBody>
          <a:bodyPr/>
          <a:lstStyle/>
          <a:p>
            <a:fld id="{EB846BE1-5558-4C43-8931-5285F41A90EB}" type="slidenum">
              <a:rPr lang="fr-FR"/>
              <a:pPr/>
              <a:t>7</a:t>
            </a:fld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2495600" y="836713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  </a:t>
            </a:r>
          </a:p>
          <a:p>
            <a:endParaRPr lang="fr-FR" dirty="0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774039" y="228193"/>
            <a:ext cx="1089193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2.Multiplicité </a:t>
            </a:r>
            <a:r>
              <a:rPr lang="fr-FR" sz="2400" dirty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de point de fonctionnement dans un réacteur chimique exothermiqu</a:t>
            </a:r>
            <a:r>
              <a:rPr lang="fr-FR" sz="2400" dirty="0">
                <a:solidFill>
                  <a:schemeClr val="accent4">
                    <a:lumMod val="7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e</a:t>
            </a:r>
            <a:endParaRPr lang="fr-LU" sz="2400" dirty="0">
              <a:solidFill>
                <a:schemeClr val="accent4">
                  <a:lumMod val="75000"/>
                </a:schemeClr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Monotype Corsiva" panose="03010101010201010101" pitchFamily="66" charset="0"/>
            </a:endParaRPr>
          </a:p>
          <a:p>
            <a:r>
              <a:rPr lang="fr-FR" sz="2400" dirty="0">
                <a:solidFill>
                  <a:schemeClr val="accent4">
                    <a:lumMod val="7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 </a:t>
            </a:r>
            <a:endParaRPr lang="fr-LU" sz="2400" dirty="0">
              <a:solidFill>
                <a:schemeClr val="accent4">
                  <a:lumMod val="75000"/>
                </a:schemeClr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Monotype Corsiva" panose="03010101010201010101" pitchFamily="66" charset="0"/>
            </a:endParaRPr>
          </a:p>
          <a:p>
            <a:r>
              <a:rPr lang="fr-FR" sz="2400" dirty="0">
                <a:solidFill>
                  <a:schemeClr val="accent4">
                    <a:lumMod val="7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 </a:t>
            </a:r>
            <a:r>
              <a:rPr lang="fr-FR" sz="2400" dirty="0" smtClean="0">
                <a:solidFill>
                  <a:schemeClr val="accent4">
                    <a:lumMod val="7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                  </a:t>
            </a:r>
            <a:endParaRPr lang="fr-LU" sz="2400" dirty="0">
              <a:solidFill>
                <a:schemeClr val="accent4">
                  <a:lumMod val="75000"/>
                </a:schemeClr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Monotype Corsiva" panose="03010101010201010101" pitchFamily="66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9537" y="1628800"/>
            <a:ext cx="4609461" cy="305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1399761" y="947096"/>
            <a:ext cx="61926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2.1 Trois </a:t>
            </a:r>
            <a:r>
              <a:rPr lang="fr-FR" sz="2000" b="1" dirty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points de fonctionnement possibles  P1, P2 et P3</a:t>
            </a: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8049" y="1844824"/>
            <a:ext cx="3714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7012067" y="1792052"/>
            <a:ext cx="30795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</a:rPr>
              <a:t>: Courbe en sigmoïde </a:t>
            </a:r>
          </a:p>
          <a:p>
            <a:r>
              <a:rPr lang="fr-FR" sz="1400" b="1" dirty="0">
                <a:solidFill>
                  <a:schemeClr val="bg1"/>
                </a:solidFill>
              </a:rPr>
              <a:t>( Chaleur dégagée par la réaction ).</a:t>
            </a:r>
          </a:p>
        </p:txBody>
      </p:sp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5721" y="6457950"/>
            <a:ext cx="238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3288" y="2564905"/>
            <a:ext cx="3048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ZoneTexte 18"/>
          <p:cNvSpPr txBox="1"/>
          <p:nvPr/>
        </p:nvSpPr>
        <p:spPr>
          <a:xfrm>
            <a:off x="7060012" y="2486170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</a:rPr>
              <a:t>: Droite linéaire  ( Chaleur évacuée par       refroidissement ). </a:t>
            </a:r>
          </a:p>
        </p:txBody>
      </p:sp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14023" y="3574540"/>
            <a:ext cx="3393554" cy="12241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tx2">
                <a:lumMod val="40000"/>
                <a:lumOff val="60000"/>
              </a:schemeClr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21" name="Rectangle 20"/>
          <p:cNvSpPr/>
          <p:nvPr/>
        </p:nvSpPr>
        <p:spPr>
          <a:xfrm>
            <a:off x="1739008" y="4688176"/>
            <a:ext cx="892899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P1 : Point de fonctionnement froid          mauvais rendement.</a:t>
            </a:r>
          </a:p>
          <a:p>
            <a:pPr>
              <a:lnSpc>
                <a:spcPct val="150000"/>
              </a:lnSpc>
            </a:pPr>
            <a:r>
              <a:rPr lang="fr-F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P2 : Point de fonctionnement intermédiaire          acceptable malheureusement    </a:t>
            </a:r>
          </a:p>
          <a:p>
            <a:pPr>
              <a:lnSpc>
                <a:spcPct val="150000"/>
              </a:lnSpc>
            </a:pPr>
            <a:r>
              <a:rPr lang="fr-F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instable .</a:t>
            </a:r>
            <a:endParaRPr lang="fr-FR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fr-F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P3 </a:t>
            </a:r>
            <a:r>
              <a:rPr lang="fr-F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Point de fonctionnement chaud           dangereux car risque de</a:t>
            </a:r>
          </a:p>
          <a:p>
            <a:pPr>
              <a:lnSpc>
                <a:spcPct val="150000"/>
              </a:lnSpc>
            </a:pPr>
            <a:r>
              <a:rPr lang="fr-F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dégradation du catalyseur , du produit B, etc..</a:t>
            </a:r>
          </a:p>
        </p:txBody>
      </p:sp>
      <p:sp>
        <p:nvSpPr>
          <p:cNvPr id="22" name="Flèche droite 21"/>
          <p:cNvSpPr/>
          <p:nvPr/>
        </p:nvSpPr>
        <p:spPr>
          <a:xfrm>
            <a:off x="5663952" y="4797152"/>
            <a:ext cx="432048" cy="2880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lèche droite 22"/>
          <p:cNvSpPr/>
          <p:nvPr/>
        </p:nvSpPr>
        <p:spPr>
          <a:xfrm>
            <a:off x="6600056" y="5229200"/>
            <a:ext cx="432048" cy="288032"/>
          </a:xfrm>
          <a:prstGeom prst="rightArrow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Flèche droite 23"/>
          <p:cNvSpPr/>
          <p:nvPr/>
        </p:nvSpPr>
        <p:spPr>
          <a:xfrm>
            <a:off x="5879976" y="6021288"/>
            <a:ext cx="432048" cy="288032"/>
          </a:xfrm>
          <a:prstGeom prst="rightArrow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0622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9" grpId="0"/>
      <p:bldP spid="21" grpId="0"/>
      <p:bldP spid="22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    </a:t>
            </a:r>
            <a:endParaRPr lang="fr-LU" dirty="0"/>
          </a:p>
        </p:txBody>
      </p:sp>
      <p:sp>
        <p:nvSpPr>
          <p:cNvPr id="5" name="Légende encadrée avec une bordure 3 4"/>
          <p:cNvSpPr/>
          <p:nvPr/>
        </p:nvSpPr>
        <p:spPr>
          <a:xfrm>
            <a:off x="2073240" y="2097088"/>
            <a:ext cx="8042343" cy="3733869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96806"/>
              <a:gd name="adj6" fmla="val -15926"/>
              <a:gd name="adj7" fmla="val 110767"/>
              <a:gd name="adj8" fmla="val -11814"/>
            </a:avLst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Deuxième partie </a:t>
            </a:r>
            <a:r>
              <a:rPr lang="fr-FR" sz="32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fr-FR" sz="32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 </a:t>
            </a:r>
            <a:r>
              <a:rPr lang="fr-FR" sz="3200" dirty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Etude de la conduite automatique  d’un réacteur chimique exothermique non isotherme à cuve parfaitement agitée(CSTR)</a:t>
            </a:r>
          </a:p>
          <a:p>
            <a:pPr algn="ctr"/>
            <a:r>
              <a:rPr lang="fr-FR" sz="3200" dirty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27294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5180" y="0"/>
            <a:ext cx="11936819" cy="151727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u="sng" dirty="0" smtClean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2.Proposition </a:t>
            </a:r>
            <a:r>
              <a:rPr lang="fr-FR" sz="2800" u="sng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d'une stratégie de conduite du réacteur</a:t>
            </a:r>
            <a:endParaRPr lang="fr-LU" sz="2800" u="sng" dirty="0">
              <a:solidFill>
                <a:schemeClr val="bg1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Monotype Corsiva" panose="03010101010201010101" pitchFamily="66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LU" dirty="0"/>
          </a:p>
        </p:txBody>
      </p:sp>
      <p:sp>
        <p:nvSpPr>
          <p:cNvPr id="4" name="ZoneTexte 3"/>
          <p:cNvSpPr txBox="1"/>
          <p:nvPr/>
        </p:nvSpPr>
        <p:spPr>
          <a:xfrm>
            <a:off x="577791" y="1104183"/>
            <a:ext cx="11752524" cy="95410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2800" u="sng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2/2 Régulation </a:t>
            </a:r>
            <a:r>
              <a:rPr lang="fr-FR" sz="2800" u="sng" dirty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en cascade et à échelle partagée de la température du réacteur au  point de fonctionnement instable.</a:t>
            </a:r>
            <a:endParaRPr lang="fr-LU" sz="2800" u="sng" dirty="0">
              <a:solidFill>
                <a:schemeClr val="bg1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217" y="2325687"/>
            <a:ext cx="8178388" cy="4543804"/>
          </a:xfrm>
          <a:prstGeom prst="rect">
            <a:avLst/>
          </a:prstGeom>
          <a:ln w="127000" cap="rnd">
            <a:solidFill>
              <a:schemeClr val="accent4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 prst="riblet"/>
            <a:contourClr>
              <a:srgbClr val="C0C0C0"/>
            </a:contourClr>
          </a:sp3d>
        </p:spPr>
      </p:pic>
      <p:cxnSp>
        <p:nvCxnSpPr>
          <p:cNvPr id="7" name="Connecteur droit 6"/>
          <p:cNvCxnSpPr/>
          <p:nvPr/>
        </p:nvCxnSpPr>
        <p:spPr>
          <a:xfrm>
            <a:off x="11026144" y="5791201"/>
            <a:ext cx="21265" cy="10667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10258317" y="4502339"/>
            <a:ext cx="767827" cy="1288862"/>
          </a:xfrm>
          <a:prstGeom prst="line">
            <a:avLst/>
          </a:prstGeom>
          <a:ln w="28575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255180" y="1630151"/>
            <a:ext cx="0" cy="213377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55180" y="3763926"/>
            <a:ext cx="1728768" cy="2027275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487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TC104033919[[fn=Circuit]]</Template>
  <TotalTime>1732</TotalTime>
  <Words>477</Words>
  <Application>Microsoft Office PowerPoint</Application>
  <PresentationFormat>Grand écran</PresentationFormat>
  <Paragraphs>77</Paragraphs>
  <Slides>17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6" baseType="lpstr">
      <vt:lpstr>Agency FB</vt:lpstr>
      <vt:lpstr>Arial</vt:lpstr>
      <vt:lpstr>Calibri</vt:lpstr>
      <vt:lpstr>Courier New</vt:lpstr>
      <vt:lpstr>Monotype Corsiva</vt:lpstr>
      <vt:lpstr>Trebuchet MS</vt:lpstr>
      <vt:lpstr>Tw Cen MT</vt:lpstr>
      <vt:lpstr>Wingdings</vt:lpstr>
      <vt:lpstr>Circuit</vt:lpstr>
      <vt:lpstr>UNIVERSITE SIDI MOHAMED  BEN ABDELLAH  ECOLE SUPERIEURE  DE TECHONOLOGIE DE FES  DEPARTEMENT GENIE DES PROCEDES OPTION  INDUSTRIES  CHIMIQUES       </vt:lpstr>
      <vt:lpstr>Présentation PowerPoint</vt:lpstr>
      <vt:lpstr>Présentation PowerPoint</vt:lpstr>
      <vt:lpstr> </vt:lpstr>
      <vt:lpstr>Présentation PowerPoint</vt:lpstr>
      <vt:lpstr>Modèle mathématique du réacteur sans  régulation</vt:lpstr>
      <vt:lpstr>                               </vt:lpstr>
      <vt:lpstr>         </vt:lpstr>
      <vt:lpstr> 2.Proposition d'une stratégie de conduite du réacteur</vt:lpstr>
      <vt:lpstr> </vt:lpstr>
      <vt:lpstr>    </vt:lpstr>
      <vt:lpstr>3/1  Évolution des variables d'état  tj ,  CA,T  et  des débits commandables  qch et qfr suite à une augmentation de -1°C de tf. Sans régulation de température du réacteur.</vt:lpstr>
      <vt:lpstr>3/1 evolution des variables d'état tj, ca,t  et  des débits commandables  qch et qfr suite à une augmentation de  -1°c de tf. avec régulation de température du réacteurs    </vt:lpstr>
      <vt:lpstr>Evolution des variables d'état tj, CA, T  et  des débits commandables qch et qfr suite une augmentation de la concentration du réactif caf sans régulation de température du réacteur.</vt:lpstr>
      <vt:lpstr> Evolution des variables d'état tj, CA, T  et  des débits commandables qch et qfar suite à une augmentation de la concentration du réactif. Avec régulation de la température du réacteur.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UNIVERSIRE SIDI MOHAMED</dc:title>
  <dc:creator>imane remissa</dc:creator>
  <cp:lastModifiedBy>imane remissa</cp:lastModifiedBy>
  <cp:revision>70</cp:revision>
  <dcterms:created xsi:type="dcterms:W3CDTF">2014-04-22T18:10:37Z</dcterms:created>
  <dcterms:modified xsi:type="dcterms:W3CDTF">2014-04-25T09:12:40Z</dcterms:modified>
</cp:coreProperties>
</file>